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7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5" r:id="rId21"/>
    <p:sldId id="273" r:id="rId22"/>
    <p:sldId id="276" r:id="rId23"/>
    <p:sldId id="277" r:id="rId24"/>
  </p:sldIdLst>
  <p:sldSz cx="12192000" cy="6858000"/>
  <p:notesSz cx="6805613" cy="9944100"/>
  <p:embeddedFontLst>
    <p:embeddedFont>
      <p:font typeface="Comfortaa" panose="020B0604020202020204" charset="0"/>
      <p:regular r:id="rId26"/>
      <p:bold r:id="rId27"/>
    </p:embeddedFont>
    <p:embeddedFont>
      <p:font typeface="Cutive" panose="020B0604020202020204" charset="0"/>
      <p:regular r:id="rId28"/>
    </p:embeddedFont>
    <p:embeddedFont>
      <p:font typeface="Nunito"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YsmhInvUyv7KXMaV+X8YfiRfn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A07A4-9C33-4E27-A281-D289FBD82276}" v="2" dt="2026-06-03T09:41:14.397"/>
  </p1510:revLst>
</p1510:revInfo>
</file>

<file path=ppt/tableStyles.xml><?xml version="1.0" encoding="utf-8"?>
<a:tblStyleLst xmlns:a="http://schemas.openxmlformats.org/drawingml/2006/main" def="{5B55A3F1-B6AE-4880-9070-CC6AC8FFDEEA}">
  <a:tblStyle styleId="{5B55A3F1-B6AE-4880-9070-CC6AC8FFDE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720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utive"/>
                <a:ea typeface="Cutive"/>
                <a:cs typeface="Cutive"/>
                <a:sym typeface="Cutive"/>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6514" y="0"/>
            <a:ext cx="2949099" cy="49720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utive"/>
                <a:ea typeface="Cutive"/>
                <a:cs typeface="Cutive"/>
                <a:sym typeface="Cutive"/>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7415" y="4723448"/>
            <a:ext cx="4990783" cy="44748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895"/>
            <a:ext cx="2949099" cy="49720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utive"/>
                <a:ea typeface="Cutive"/>
                <a:cs typeface="Cutive"/>
                <a:sym typeface="Cutive"/>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6514" y="9446895"/>
            <a:ext cx="2949099" cy="49720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utive"/>
                <a:ea typeface="Cutive"/>
                <a:cs typeface="Cutive"/>
                <a:sym typeface="Cutive"/>
              </a:rPr>
              <a:t>‹N°›</a:t>
            </a:fld>
            <a:endParaRPr sz="1200" b="0" i="0" u="none" strike="noStrike" cap="none">
              <a:solidFill>
                <a:schemeClr val="dk1"/>
              </a:solidFill>
              <a:latin typeface="Cutive"/>
              <a:ea typeface="Cutive"/>
              <a:cs typeface="Cutive"/>
              <a:sym typeface="Cutiv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a7e84cf47d_0_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a7e84cf47d_0_7: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g3a7e84cf47d_0_7: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aaa5b66d06_0_8: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aaa5b66d06_0_8: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3aaa5b66d06_0_8: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a6964cd55_0_5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a6964cd55_0_5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g3aa6964cd55_0_5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aa6964cd55_0_10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aa6964cd55_0_107: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g3aa6964cd55_0_107: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af9b71f33a_0_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af9b71f33a_0_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g3af9b71f33a_0_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aa6964cd55_0_116: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aa6964cd55_0_116: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g3aa6964cd55_0_116: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aa6964cd55_0_8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aa6964cd55_0_85: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6" name="Google Shape;256;g3aa6964cd55_0_85: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e1797cc79d_1_2: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e1797cc79d_1_2: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g3e1797cc79d_1_2: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e1797cc79d_1_9: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e1797cc79d_1_9: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3" name="Google Shape;273;g3e1797cc79d_1_9: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utive"/>
                <a:ea typeface="Cutive"/>
                <a:cs typeface="Cutive"/>
                <a:sym typeface="Cutive"/>
              </a:rPr>
              <a:t>19</a:t>
            </a:fld>
            <a:endParaRPr lang="fr-FR" sz="1200" b="0" i="0" u="none" strike="noStrike" cap="none">
              <a:solidFill>
                <a:schemeClr val="dk1"/>
              </a:solidFill>
              <a:latin typeface="Cutive"/>
              <a:ea typeface="Cutive"/>
              <a:cs typeface="Cutive"/>
              <a:sym typeface="Cutive"/>
            </a:endParaRPr>
          </a:p>
        </p:txBody>
      </p:sp>
    </p:spTree>
    <p:extLst>
      <p:ext uri="{BB962C8B-B14F-4D97-AF65-F5344CB8AC3E}">
        <p14:creationId xmlns:p14="http://schemas.microsoft.com/office/powerpoint/2010/main" val="225225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9b67d6f52_0_18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g349b67d6f52_0_184:notes"/>
          <p:cNvSpPr txBox="1">
            <a:spLocks noGrp="1"/>
          </p:cNvSpPr>
          <p:nvPr>
            <p:ph type="body" idx="1"/>
          </p:nvPr>
        </p:nvSpPr>
        <p:spPr>
          <a:xfrm>
            <a:off x="907415" y="4723448"/>
            <a:ext cx="4990800" cy="447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49b67d6f52_0_184:notes"/>
          <p:cNvSpPr txBox="1">
            <a:spLocks noGrp="1"/>
          </p:cNvSpPr>
          <p:nvPr>
            <p:ph type="sldNum" idx="12"/>
          </p:nvPr>
        </p:nvSpPr>
        <p:spPr>
          <a:xfrm>
            <a:off x="3856514" y="9446895"/>
            <a:ext cx="29490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7e84cf47d_0_19: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a7e84cf47d_0_19: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g3a7e84cf47d_0_19: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ab3bb293b_0_2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aab3bb293b_0_24: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3aab3bb293b_0_24: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aab3bb293b_0_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aab3bb293b_0_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g3aab3bb293b_0_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aa6964cd55_0_133: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aa6964cd55_0_133: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g3aa6964cd55_0_133: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a6964cd55_0_14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aa6964cd55_0_14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g3aa6964cd55_0_14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aa6964cd55_0_14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aa6964cd55_0_147: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g3aa6964cd55_0_147: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aaa5b66d06_0_1: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aaa5b66d06_0_1: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g3aaa5b66d06_0_1: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ommaire">
  <p:cSld name="1_Sommaire">
    <p:spTree>
      <p:nvGrpSpPr>
        <p:cNvPr id="1" name="Shape 25"/>
        <p:cNvGrpSpPr/>
        <p:nvPr/>
      </p:nvGrpSpPr>
      <p:grpSpPr>
        <a:xfrm>
          <a:off x="0" y="0"/>
          <a:ext cx="0" cy="0"/>
          <a:chOff x="0" y="0"/>
          <a:chExt cx="0" cy="0"/>
        </a:xfrm>
      </p:grpSpPr>
      <p:pic>
        <p:nvPicPr>
          <p:cNvPr id="26" name="Google Shape;26;p18" descr="W:\Photos\2013\Communication\PPT\V_Bleu.jpg"/>
          <p:cNvPicPr preferRelativeResize="0"/>
          <p:nvPr/>
        </p:nvPicPr>
        <p:blipFill rotWithShape="1">
          <a:blip r:embed="rId2">
            <a:alphaModFix/>
          </a:blip>
          <a:srcRect/>
          <a:stretch/>
        </p:blipFill>
        <p:spPr>
          <a:xfrm>
            <a:off x="1" y="1"/>
            <a:ext cx="6391275" cy="6877050"/>
          </a:xfrm>
          <a:prstGeom prst="rect">
            <a:avLst/>
          </a:prstGeom>
          <a:noFill/>
          <a:ln>
            <a:noFill/>
          </a:ln>
        </p:spPr>
      </p:pic>
      <p:sp>
        <p:nvSpPr>
          <p:cNvPr id="27" name="Google Shape;27;p18"/>
          <p:cNvSpPr txBox="1">
            <a:spLocks noGrp="1"/>
          </p:cNvSpPr>
          <p:nvPr>
            <p:ph type="title"/>
          </p:nvPr>
        </p:nvSpPr>
        <p:spPr>
          <a:xfrm>
            <a:off x="609600" y="548680"/>
            <a:ext cx="7084392"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18"/>
          <p:cNvSpPr txBox="1">
            <a:spLocks noGrp="1"/>
          </p:cNvSpPr>
          <p:nvPr>
            <p:ph type="body" idx="1"/>
          </p:nvPr>
        </p:nvSpPr>
        <p:spPr>
          <a:xfrm>
            <a:off x="624419" y="1700808"/>
            <a:ext cx="7069574"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18"/>
          <p:cNvSpPr txBox="1">
            <a:spLocks noGrp="1"/>
          </p:cNvSpPr>
          <p:nvPr>
            <p:ph type="dt" idx="10"/>
          </p:nvPr>
        </p:nvSpPr>
        <p:spPr>
          <a:xfrm>
            <a:off x="5303912"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744072"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1" name="Google Shape;31;p18"/>
          <p:cNvSpPr txBox="1">
            <a:spLocks noGrp="1"/>
          </p:cNvSpPr>
          <p:nvPr>
            <p:ph type="ftr" idx="11"/>
          </p:nvPr>
        </p:nvSpPr>
        <p:spPr>
          <a:xfrm>
            <a:off x="1158346"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a:spLocks noGrp="1"/>
          </p:cNvSpPr>
          <p:nvPr>
            <p:ph type="pic" idx="2"/>
          </p:nvPr>
        </p:nvSpPr>
        <p:spPr>
          <a:xfrm>
            <a:off x="7920905" y="0"/>
            <a:ext cx="4295775" cy="6877050"/>
          </a:xfrm>
          <a:prstGeom prst="rect">
            <a:avLst/>
          </a:prstGeom>
          <a:noFill/>
          <a:ln>
            <a:noFill/>
          </a:ln>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4" name="Google Shape;104;p27"/>
          <p:cNvSpPr txBox="1"/>
          <p:nvPr/>
        </p:nvSpPr>
        <p:spPr>
          <a:xfrm>
            <a:off x="9290336" y="633941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 Marquet, PhD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24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Laurie-anne.marquet@outlook.fr</a:t>
            </a:r>
            <a:endParaRPr sz="1200" b="0" i="0" u="none" strike="noStrike" cap="none">
              <a:solidFill>
                <a:srgbClr val="888888"/>
              </a:solidFill>
              <a:latin typeface="Arial"/>
              <a:ea typeface="Arial"/>
              <a:cs typeface="Arial"/>
              <a:sym typeface="Arial"/>
            </a:endParaRPr>
          </a:p>
        </p:txBody>
      </p:sp>
      <p:pic>
        <p:nvPicPr>
          <p:cNvPr id="105" name="Google Shape;105;p27"/>
          <p:cNvPicPr preferRelativeResize="0"/>
          <p:nvPr/>
        </p:nvPicPr>
        <p:blipFill rotWithShape="1">
          <a:blip r:embed="rId2">
            <a:alphaModFix/>
          </a:blip>
          <a:srcRect/>
          <a:stretch/>
        </p:blipFill>
        <p:spPr>
          <a:xfrm>
            <a:off x="5175536" y="6273454"/>
            <a:ext cx="1840927" cy="497050"/>
          </a:xfrm>
          <a:prstGeom prst="rect">
            <a:avLst/>
          </a:prstGeom>
          <a:noFill/>
          <a:ln>
            <a:noFill/>
          </a:ln>
        </p:spPr>
      </p:pic>
      <p:cxnSp>
        <p:nvCxnSpPr>
          <p:cNvPr id="106" name="Google Shape;106;p27"/>
          <p:cNvCxnSpPr/>
          <p:nvPr/>
        </p:nvCxnSpPr>
        <p:spPr>
          <a:xfrm>
            <a:off x="0" y="6142383"/>
            <a:ext cx="12192000" cy="0"/>
          </a:xfrm>
          <a:prstGeom prst="straightConnector1">
            <a:avLst/>
          </a:prstGeom>
          <a:noFill/>
          <a:ln w="19050" cap="flat" cmpd="sng">
            <a:solidFill>
              <a:srgbClr val="0D155B"/>
            </a:solidFill>
            <a:prstDash val="solid"/>
            <a:round/>
            <a:headEnd type="none" w="sm" len="sm"/>
            <a:tailEnd type="none" w="sm" len="sm"/>
          </a:ln>
        </p:spPr>
      </p:cxnSp>
      <p:cxnSp>
        <p:nvCxnSpPr>
          <p:cNvPr id="107" name="Google Shape;107;p27"/>
          <p:cNvCxnSpPr/>
          <p:nvPr/>
        </p:nvCxnSpPr>
        <p:spPr>
          <a:xfrm>
            <a:off x="0" y="6223759"/>
            <a:ext cx="12192000" cy="0"/>
          </a:xfrm>
          <a:prstGeom prst="straightConnector1">
            <a:avLst/>
          </a:prstGeom>
          <a:noFill/>
          <a:ln w="19050" cap="flat" cmpd="sng">
            <a:solidFill>
              <a:srgbClr val="D1A83C"/>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0" name="Google Shape;110;p28"/>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1"/>
              </a:buClr>
              <a:buSzPts val="1760"/>
              <a:buFont typeface="Arial"/>
              <a:buAutoNum type="arabicParenR"/>
              <a:defRPr sz="22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AutoNum type="arabicPeriod"/>
              <a:defRPr sz="20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28"/>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14" name="Google Shape;114;p28"/>
          <p:cNvSpPr txBox="1"/>
          <p:nvPr/>
        </p:nvSpPr>
        <p:spPr>
          <a:xfrm>
            <a:off x="9290336" y="633941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 Marquet, PhD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24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Laurie-anne.marquet@outlook.fr</a:t>
            </a:r>
            <a:endParaRPr sz="1200" b="0" i="0" u="none" strike="noStrike" cap="none">
              <a:solidFill>
                <a:srgbClr val="888888"/>
              </a:solidFill>
              <a:latin typeface="Arial"/>
              <a:ea typeface="Arial"/>
              <a:cs typeface="Arial"/>
              <a:sym typeface="Arial"/>
            </a:endParaRPr>
          </a:p>
        </p:txBody>
      </p:sp>
      <p:pic>
        <p:nvPicPr>
          <p:cNvPr id="115" name="Google Shape;115;p28"/>
          <p:cNvPicPr preferRelativeResize="0"/>
          <p:nvPr/>
        </p:nvPicPr>
        <p:blipFill rotWithShape="1">
          <a:blip r:embed="rId2">
            <a:alphaModFix/>
          </a:blip>
          <a:srcRect/>
          <a:stretch/>
        </p:blipFill>
        <p:spPr>
          <a:xfrm>
            <a:off x="5175536" y="6273454"/>
            <a:ext cx="1840927" cy="497050"/>
          </a:xfrm>
          <a:prstGeom prst="rect">
            <a:avLst/>
          </a:prstGeom>
          <a:noFill/>
          <a:ln>
            <a:noFill/>
          </a:ln>
        </p:spPr>
      </p:pic>
      <p:cxnSp>
        <p:nvCxnSpPr>
          <p:cNvPr id="116" name="Google Shape;116;p28"/>
          <p:cNvCxnSpPr/>
          <p:nvPr/>
        </p:nvCxnSpPr>
        <p:spPr>
          <a:xfrm>
            <a:off x="0" y="6142383"/>
            <a:ext cx="12192000" cy="0"/>
          </a:xfrm>
          <a:prstGeom prst="straightConnector1">
            <a:avLst/>
          </a:prstGeom>
          <a:noFill/>
          <a:ln w="19050" cap="flat" cmpd="sng">
            <a:solidFill>
              <a:srgbClr val="0D155B"/>
            </a:solidFill>
            <a:prstDash val="solid"/>
            <a:round/>
            <a:headEnd type="none" w="sm" len="sm"/>
            <a:tailEnd type="none" w="sm" len="sm"/>
          </a:ln>
        </p:spPr>
      </p:cxnSp>
      <p:cxnSp>
        <p:nvCxnSpPr>
          <p:cNvPr id="117" name="Google Shape;117;p28"/>
          <p:cNvCxnSpPr/>
          <p:nvPr/>
        </p:nvCxnSpPr>
        <p:spPr>
          <a:xfrm>
            <a:off x="0" y="6223759"/>
            <a:ext cx="12192000" cy="0"/>
          </a:xfrm>
          <a:prstGeom prst="straightConnector1">
            <a:avLst/>
          </a:prstGeom>
          <a:noFill/>
          <a:ln w="19050" cap="flat" cmpd="sng">
            <a:solidFill>
              <a:srgbClr val="D1A83C"/>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pic>
        <p:nvPicPr>
          <p:cNvPr id="19458" name="Picture 2" descr="W:\Photos\2013\Communication\PPT\V_Rouge.jpg"/>
          <p:cNvPicPr>
            <a:picLocks noChangeAspect="1" noChangeArrowheads="1"/>
          </p:cNvPicPr>
          <p:nvPr userDrawn="1"/>
        </p:nvPicPr>
        <p:blipFill>
          <a:blip r:embed="rId2"/>
          <a:stretch>
            <a:fillRect/>
          </a:stretch>
        </p:blipFill>
        <p:spPr bwMode="auto">
          <a:xfrm>
            <a:off x="1" y="1"/>
            <a:ext cx="2771775" cy="5457825"/>
          </a:xfrm>
          <a:prstGeom prst="rect">
            <a:avLst/>
          </a:prstGeom>
          <a:noFill/>
        </p:spPr>
      </p:pic>
      <p:pic>
        <p:nvPicPr>
          <p:cNvPr id="19460" name="Picture 4" descr="W:\Photos\2013\Communication\PPT\FFVoile_Grand.jpg"/>
          <p:cNvPicPr>
            <a:picLocks noChangeAspect="1" noChangeArrowheads="1"/>
          </p:cNvPicPr>
          <p:nvPr userDrawn="1"/>
        </p:nvPicPr>
        <p:blipFill>
          <a:blip r:embed="rId3"/>
          <a:stretch>
            <a:fillRect/>
          </a:stretch>
        </p:blipFill>
        <p:spPr bwMode="auto">
          <a:xfrm>
            <a:off x="9058275" y="5295900"/>
            <a:ext cx="3133725" cy="1562100"/>
          </a:xfrm>
          <a:prstGeom prst="rect">
            <a:avLst/>
          </a:prstGeom>
          <a:noFill/>
        </p:spPr>
      </p:pic>
      <p:sp>
        <p:nvSpPr>
          <p:cNvPr id="8" name="Titre 1"/>
          <p:cNvSpPr>
            <a:spLocks noGrp="1"/>
          </p:cNvSpPr>
          <p:nvPr>
            <p:ph type="title"/>
          </p:nvPr>
        </p:nvSpPr>
        <p:spPr>
          <a:xfrm>
            <a:off x="3599723" y="1700808"/>
            <a:ext cx="7982677" cy="1440160"/>
          </a:xfrm>
          <a:prstGeom prst="rect">
            <a:avLst/>
          </a:prstGeom>
        </p:spPr>
        <p:txBody>
          <a:bodyPr vert="horz"/>
          <a:lstStyle>
            <a:lvl1pPr algn="r">
              <a:defRPr sz="4000" b="1" cap="all" baseline="0">
                <a:latin typeface="+mn-lt"/>
              </a:defRPr>
            </a:lvl1pPr>
          </a:lstStyle>
          <a:p>
            <a:r>
              <a:rPr lang="fr-FR"/>
              <a:t>Modifiez le style du titre</a:t>
            </a:r>
            <a:endParaRPr lang="fr-FR" dirty="0"/>
          </a:p>
        </p:txBody>
      </p:sp>
      <p:sp>
        <p:nvSpPr>
          <p:cNvPr id="10" name="Espace réservé du contenu 9"/>
          <p:cNvSpPr>
            <a:spLocks noGrp="1"/>
          </p:cNvSpPr>
          <p:nvPr>
            <p:ph sz="quarter" idx="10" hasCustomPrompt="1"/>
          </p:nvPr>
        </p:nvSpPr>
        <p:spPr>
          <a:xfrm>
            <a:off x="3613515" y="1124744"/>
            <a:ext cx="7968885" cy="504056"/>
          </a:xfrm>
          <a:prstGeom prst="rect">
            <a:avLst/>
          </a:prstGeom>
        </p:spPr>
        <p:txBody>
          <a:bodyPr/>
          <a:lstStyle>
            <a:lvl1pPr algn="r">
              <a:buNone/>
              <a:defRPr sz="2000" b="1" baseline="0">
                <a:solidFill>
                  <a:schemeClr val="bg2"/>
                </a:solidFill>
              </a:defRPr>
            </a:lvl1pPr>
          </a:lstStyle>
          <a:p>
            <a:pPr lvl="0"/>
            <a:r>
              <a:rPr lang="fr-FR" dirty="0"/>
              <a:t>Insérez un sous-titre</a:t>
            </a:r>
          </a:p>
        </p:txBody>
      </p:sp>
      <p:sp>
        <p:nvSpPr>
          <p:cNvPr id="9" name="Espace réservé du contenu 9"/>
          <p:cNvSpPr>
            <a:spLocks noGrp="1"/>
          </p:cNvSpPr>
          <p:nvPr>
            <p:ph sz="quarter" idx="11" hasCustomPrompt="1"/>
          </p:nvPr>
        </p:nvSpPr>
        <p:spPr>
          <a:xfrm>
            <a:off x="3599723" y="4437112"/>
            <a:ext cx="7968885" cy="504056"/>
          </a:xfrm>
          <a:prstGeom prst="rect">
            <a:avLst/>
          </a:prstGeom>
        </p:spPr>
        <p:txBody>
          <a:bodyPr/>
          <a:lstStyle>
            <a:lvl1pPr algn="r">
              <a:buNone/>
              <a:defRPr sz="2000" b="1" baseline="0">
                <a:solidFill>
                  <a:schemeClr val="bg2"/>
                </a:solidFill>
              </a:defRPr>
            </a:lvl1pPr>
          </a:lstStyle>
          <a:p>
            <a:pPr lvl="0"/>
            <a:r>
              <a:rPr lang="fr-FR" dirty="0"/>
              <a:t>Auteur du document</a:t>
            </a:r>
          </a:p>
        </p:txBody>
      </p:sp>
      <p:pic>
        <p:nvPicPr>
          <p:cNvPr id="4" name="Image 3" descr="Une image contenant texte, Police, Graphique, capture d’écran&#10;&#10;Le contenu généré par l’IA peut être incorrect.">
            <a:extLst>
              <a:ext uri="{FF2B5EF4-FFF2-40B4-BE49-F238E27FC236}">
                <a16:creationId xmlns:a16="http://schemas.microsoft.com/office/drawing/2014/main" id="{6D7148D6-7FD9-B459-FFF8-348F6A13FF74}"/>
              </a:ext>
            </a:extLst>
          </p:cNvPr>
          <p:cNvPicPr>
            <a:picLocks noChangeAspect="1"/>
          </p:cNvPicPr>
          <p:nvPr userDrawn="1"/>
        </p:nvPicPr>
        <p:blipFill>
          <a:blip r:embed="rId4"/>
          <a:stretch>
            <a:fillRect/>
          </a:stretch>
        </p:blipFill>
        <p:spPr>
          <a:xfrm>
            <a:off x="407368" y="5620885"/>
            <a:ext cx="3378982" cy="970026"/>
          </a:xfrm>
          <a:prstGeom prst="rect">
            <a:avLst/>
          </a:prstGeom>
        </p:spPr>
      </p:pic>
    </p:spTree>
    <p:extLst>
      <p:ext uri="{BB962C8B-B14F-4D97-AF65-F5344CB8AC3E}">
        <p14:creationId xmlns:p14="http://schemas.microsoft.com/office/powerpoint/2010/main" val="167558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Intercalaire">
  <p:cSld name="Intercalaire">
    <p:spTree>
      <p:nvGrpSpPr>
        <p:cNvPr id="1" name="Shape 21"/>
        <p:cNvGrpSpPr/>
        <p:nvPr/>
      </p:nvGrpSpPr>
      <p:grpSpPr>
        <a:xfrm>
          <a:off x="0" y="0"/>
          <a:ext cx="0" cy="0"/>
          <a:chOff x="0" y="0"/>
          <a:chExt cx="0" cy="0"/>
        </a:xfrm>
      </p:grpSpPr>
      <p:pic>
        <p:nvPicPr>
          <p:cNvPr id="22" name="Google Shape;22;p16" descr="W:\Photos\2013\Communication\PPT\FFVoile_Grand.jpg"/>
          <p:cNvPicPr preferRelativeResize="0"/>
          <p:nvPr/>
        </p:nvPicPr>
        <p:blipFill rotWithShape="1">
          <a:blip r:embed="rId2">
            <a:alphaModFix/>
          </a:blip>
          <a:srcRect/>
          <a:stretch/>
        </p:blipFill>
        <p:spPr>
          <a:xfrm>
            <a:off x="9048323" y="5295900"/>
            <a:ext cx="3133725" cy="1562100"/>
          </a:xfrm>
          <a:prstGeom prst="rect">
            <a:avLst/>
          </a:prstGeom>
          <a:noFill/>
          <a:ln>
            <a:noFill/>
          </a:ln>
        </p:spPr>
      </p:pic>
      <p:pic>
        <p:nvPicPr>
          <p:cNvPr id="23" name="Google Shape;23;p16" descr="W:\Photos\2013\Communication\PPT\V_Bleu2.jpg"/>
          <p:cNvPicPr preferRelativeResize="0"/>
          <p:nvPr/>
        </p:nvPicPr>
        <p:blipFill rotWithShape="1">
          <a:blip r:embed="rId3">
            <a:alphaModFix/>
          </a:blip>
          <a:srcRect/>
          <a:stretch/>
        </p:blipFill>
        <p:spPr>
          <a:xfrm>
            <a:off x="1" y="1"/>
            <a:ext cx="2790825" cy="5476875"/>
          </a:xfrm>
          <a:prstGeom prst="rect">
            <a:avLst/>
          </a:prstGeom>
          <a:noFill/>
          <a:ln>
            <a:noFill/>
          </a:ln>
        </p:spPr>
      </p:pic>
      <p:sp>
        <p:nvSpPr>
          <p:cNvPr id="24" name="Google Shape;24;p16"/>
          <p:cNvSpPr txBox="1">
            <a:spLocks noGrp="1"/>
          </p:cNvSpPr>
          <p:nvPr>
            <p:ph type="title"/>
          </p:nvPr>
        </p:nvSpPr>
        <p:spPr>
          <a:xfrm>
            <a:off x="0" y="2564904"/>
            <a:ext cx="12192000" cy="144016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30198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mmaire">
  <p:cSld name="Sommaire">
    <p:spTree>
      <p:nvGrpSpPr>
        <p:cNvPr id="1" name="Shape 33"/>
        <p:cNvGrpSpPr/>
        <p:nvPr/>
      </p:nvGrpSpPr>
      <p:grpSpPr>
        <a:xfrm>
          <a:off x="0" y="0"/>
          <a:ext cx="0" cy="0"/>
          <a:chOff x="0" y="0"/>
          <a:chExt cx="0" cy="0"/>
        </a:xfrm>
      </p:grpSpPr>
      <p:pic>
        <p:nvPicPr>
          <p:cNvPr id="34" name="Google Shape;34;p17" descr="W:\Photos\2013\Communication\PPT\V_Bleu.jpg"/>
          <p:cNvPicPr preferRelativeResize="0"/>
          <p:nvPr/>
        </p:nvPicPr>
        <p:blipFill rotWithShape="1">
          <a:blip r:embed="rId2">
            <a:alphaModFix/>
          </a:blip>
          <a:srcRect/>
          <a:stretch/>
        </p:blipFill>
        <p:spPr>
          <a:xfrm>
            <a:off x="1" y="1"/>
            <a:ext cx="6391275" cy="6877050"/>
          </a:xfrm>
          <a:prstGeom prst="rect">
            <a:avLst/>
          </a:prstGeom>
          <a:noFill/>
          <a:ln>
            <a:noFill/>
          </a:ln>
        </p:spPr>
      </p:pic>
      <p:sp>
        <p:nvSpPr>
          <p:cNvPr id="35" name="Google Shape;35;p17"/>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6" name="Google Shape;36;p17"/>
          <p:cNvSpPr txBox="1">
            <a:spLocks noGrp="1"/>
          </p:cNvSpPr>
          <p:nvPr>
            <p:ph type="body" idx="1"/>
          </p:nvPr>
        </p:nvSpPr>
        <p:spPr>
          <a:xfrm>
            <a:off x="624418" y="1700808"/>
            <a:ext cx="10944191"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17"/>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9" name="Google Shape;39;p17"/>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intérieure 1">
  <p:cSld name="Page intérieure 1">
    <p:spTree>
      <p:nvGrpSpPr>
        <p:cNvPr id="1" name="Shape 40"/>
        <p:cNvGrpSpPr/>
        <p:nvPr/>
      </p:nvGrpSpPr>
      <p:grpSpPr>
        <a:xfrm>
          <a:off x="0" y="0"/>
          <a:ext cx="0" cy="0"/>
          <a:chOff x="0" y="0"/>
          <a:chExt cx="0" cy="0"/>
        </a:xfrm>
      </p:grpSpPr>
      <p:pic>
        <p:nvPicPr>
          <p:cNvPr id="41" name="Google Shape;41;p19"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42" name="Google Shape;42;p19"/>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3" name="Google Shape;43;p19"/>
          <p:cNvSpPr txBox="1">
            <a:spLocks noGrp="1"/>
          </p:cNvSpPr>
          <p:nvPr>
            <p:ph type="body" idx="1"/>
          </p:nvPr>
        </p:nvSpPr>
        <p:spPr>
          <a:xfrm>
            <a:off x="624418" y="1700808"/>
            <a:ext cx="10944191"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Times New Roman"/>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19"/>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6" name="Google Shape;46;p19"/>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age intérieure 1">
  <p:cSld name="1_Page intérieure 1">
    <p:spTree>
      <p:nvGrpSpPr>
        <p:cNvPr id="1" name="Shape 47"/>
        <p:cNvGrpSpPr/>
        <p:nvPr/>
      </p:nvGrpSpPr>
      <p:grpSpPr>
        <a:xfrm>
          <a:off x="0" y="0"/>
          <a:ext cx="0" cy="0"/>
          <a:chOff x="0" y="0"/>
          <a:chExt cx="0" cy="0"/>
        </a:xfrm>
      </p:grpSpPr>
      <p:pic>
        <p:nvPicPr>
          <p:cNvPr id="48" name="Google Shape;48;p20" descr="W:\Photos\2013\Communication\PPT\TitreNeutre.jpg"/>
          <p:cNvPicPr preferRelativeResize="0"/>
          <p:nvPr/>
        </p:nvPicPr>
        <p:blipFill rotWithShape="1">
          <a:blip r:embed="rId2">
            <a:alphaModFix/>
          </a:blip>
          <a:srcRect/>
          <a:stretch/>
        </p:blipFill>
        <p:spPr>
          <a:xfrm>
            <a:off x="-25400" y="539528"/>
            <a:ext cx="7777584" cy="657225"/>
          </a:xfrm>
          <a:prstGeom prst="rect">
            <a:avLst/>
          </a:prstGeom>
          <a:noFill/>
          <a:ln>
            <a:noFill/>
          </a:ln>
        </p:spPr>
      </p:pic>
      <p:sp>
        <p:nvSpPr>
          <p:cNvPr id="49" name="Google Shape;49;p20"/>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0" name="Google Shape;50;p20"/>
          <p:cNvSpPr txBox="1">
            <a:spLocks noGrp="1"/>
          </p:cNvSpPr>
          <p:nvPr>
            <p:ph type="body" idx="1"/>
          </p:nvPr>
        </p:nvSpPr>
        <p:spPr>
          <a:xfrm>
            <a:off x="624419" y="1700808"/>
            <a:ext cx="7127766"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Times New Roman"/>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20"/>
          <p:cNvSpPr txBox="1">
            <a:spLocks noGrp="1"/>
          </p:cNvSpPr>
          <p:nvPr>
            <p:ph type="dt" idx="10"/>
          </p:nvPr>
        </p:nvSpPr>
        <p:spPr>
          <a:xfrm>
            <a:off x="5351076"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6791236"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3" name="Google Shape;53;p20"/>
          <p:cNvSpPr txBox="1">
            <a:spLocks noGrp="1"/>
          </p:cNvSpPr>
          <p:nvPr>
            <p:ph type="ftr" idx="11"/>
          </p:nvPr>
        </p:nvSpPr>
        <p:spPr>
          <a:xfrm>
            <a:off x="971944"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a:spLocks noGrp="1"/>
          </p:cNvSpPr>
          <p:nvPr>
            <p:ph type="pic" idx="2"/>
          </p:nvPr>
        </p:nvSpPr>
        <p:spPr>
          <a:xfrm>
            <a:off x="7920905" y="0"/>
            <a:ext cx="4295775" cy="687705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ge intérieure 2">
  <p:cSld name="Page intérieure 2">
    <p:spTree>
      <p:nvGrpSpPr>
        <p:cNvPr id="1" name="Shape 55"/>
        <p:cNvGrpSpPr/>
        <p:nvPr/>
      </p:nvGrpSpPr>
      <p:grpSpPr>
        <a:xfrm>
          <a:off x="0" y="0"/>
          <a:ext cx="0" cy="0"/>
          <a:chOff x="0" y="0"/>
          <a:chExt cx="0" cy="0"/>
        </a:xfrm>
      </p:grpSpPr>
      <p:pic>
        <p:nvPicPr>
          <p:cNvPr id="56" name="Google Shape;56;p21"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57" name="Google Shape;57;p21"/>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21"/>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0" name="Google Shape;60;p21"/>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ge intérieure 3">
  <p:cSld name="Page intérieure 3">
    <p:spTree>
      <p:nvGrpSpPr>
        <p:cNvPr id="1" name="Shape 61"/>
        <p:cNvGrpSpPr/>
        <p:nvPr/>
      </p:nvGrpSpPr>
      <p:grpSpPr>
        <a:xfrm>
          <a:off x="0" y="0"/>
          <a:ext cx="0" cy="0"/>
          <a:chOff x="0" y="0"/>
          <a:chExt cx="0" cy="0"/>
        </a:xfrm>
      </p:grpSpPr>
      <p:pic>
        <p:nvPicPr>
          <p:cNvPr id="62" name="Google Shape;62;p22"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63" name="Google Shape;63;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2"/>
              </a:buClr>
              <a:buSzPts val="1760"/>
              <a:buFont typeface="Arial"/>
              <a:buChar char="•"/>
              <a:defRPr sz="2200" b="1" i="0" u="none" strike="noStrike" cap="none">
                <a:solidFill>
                  <a:schemeClr val="dk2"/>
                </a:solidFill>
                <a:latin typeface="Arial"/>
                <a:ea typeface="Arial"/>
                <a:cs typeface="Arial"/>
                <a:sym typeface="Arial"/>
              </a:defRPr>
            </a:lvl1pPr>
            <a:lvl2pPr marL="914400" marR="0" lvl="1" indent="-368300" algn="l" rtl="0">
              <a:lnSpc>
                <a:spcPct val="100000"/>
              </a:lnSpc>
              <a:spcBef>
                <a:spcPts val="44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2pPr>
            <a:lvl3pPr marL="1371600" marR="0" lvl="2" indent="-355600" algn="l" rtl="0">
              <a:lnSpc>
                <a:spcPct val="100000"/>
              </a:lnSpc>
              <a:spcBef>
                <a:spcPts val="4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3pPr>
            <a:lvl4pPr marL="1828800" marR="0" lvl="3" indent="-228600" algn="l" rtl="0">
              <a:lnSpc>
                <a:spcPct val="100000"/>
              </a:lnSpc>
              <a:spcBef>
                <a:spcPts val="36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4pPr>
            <a:lvl5pPr marL="2286000" marR="0" lvl="4" indent="-228600" algn="l" rtl="0">
              <a:lnSpc>
                <a:spcPct val="100000"/>
              </a:lnSpc>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22"/>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5" name="Google Shape;65;p22"/>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7" name="Google Shape;67;p22"/>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2"/>
              </a:buClr>
              <a:buSzPts val="1760"/>
              <a:buFont typeface="Arial"/>
              <a:buChar char="•"/>
              <a:defRPr sz="2200" b="1" i="0" u="none" strike="noStrike" cap="none">
                <a:solidFill>
                  <a:schemeClr val="dk2"/>
                </a:solidFill>
                <a:latin typeface="Arial"/>
                <a:ea typeface="Arial"/>
                <a:cs typeface="Arial"/>
                <a:sym typeface="Arial"/>
              </a:defRPr>
            </a:lvl1pPr>
            <a:lvl2pPr marL="914400" marR="0" lvl="1" indent="-368300" algn="l" rtl="0">
              <a:lnSpc>
                <a:spcPct val="100000"/>
              </a:lnSpc>
              <a:spcBef>
                <a:spcPts val="44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2pPr>
            <a:lvl3pPr marL="1371600" marR="0" lvl="2" indent="-355600" algn="l" rtl="0">
              <a:lnSpc>
                <a:spcPct val="100000"/>
              </a:lnSpc>
              <a:spcBef>
                <a:spcPts val="4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3pPr>
            <a:lvl4pPr marL="1828800" marR="0" lvl="3" indent="-228600" algn="l" rtl="0">
              <a:lnSpc>
                <a:spcPct val="100000"/>
              </a:lnSpc>
              <a:spcBef>
                <a:spcPts val="36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4pPr>
            <a:lvl5pPr marL="2286000" marR="0" lvl="4" indent="-228600" algn="l" rtl="0">
              <a:lnSpc>
                <a:spcPct val="100000"/>
              </a:lnSpc>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69"/>
        <p:cNvGrpSpPr/>
        <p:nvPr/>
      </p:nvGrpSpPr>
      <p:grpSpPr>
        <a:xfrm>
          <a:off x="0" y="0"/>
          <a:ext cx="0" cy="0"/>
          <a:chOff x="0" y="0"/>
          <a:chExt cx="0" cy="0"/>
        </a:xfrm>
      </p:grpSpPr>
      <p:pic>
        <p:nvPicPr>
          <p:cNvPr id="70" name="Google Shape;70;p23"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71" name="Google Shape;71;p23"/>
          <p:cNvSpPr txBox="1">
            <a:spLocks noGrp="1"/>
          </p:cNvSpPr>
          <p:nvPr>
            <p:ph type="body" idx="1"/>
          </p:nvPr>
        </p:nvSpPr>
        <p:spPr>
          <a:xfrm>
            <a:off x="4220683" y="3356993"/>
            <a:ext cx="3600000" cy="2769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23"/>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3" name="Google Shape;73;p23"/>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75" name="Google Shape;75;p23"/>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2"/>
          </p:nvPr>
        </p:nvSpPr>
        <p:spPr>
          <a:xfrm>
            <a:off x="8112224" y="3356993"/>
            <a:ext cx="3600000" cy="2769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23"/>
          <p:cNvSpPr txBox="1">
            <a:spLocks noGrp="1"/>
          </p:cNvSpPr>
          <p:nvPr>
            <p:ph type="body" idx="3"/>
          </p:nvPr>
        </p:nvSpPr>
        <p:spPr>
          <a:xfrm>
            <a:off x="329141" y="3356993"/>
            <a:ext cx="3600000" cy="2769300"/>
          </a:xfrm>
          <a:prstGeom prst="rect">
            <a:avLst/>
          </a:prstGeom>
          <a:noFill/>
          <a:ln>
            <a:noFill/>
          </a:ln>
          <a:effectLst>
            <a:reflection dist="38100" dir="5400000" fadeDir="5400012" sy="-100000" algn="bl" rotWithShape="0"/>
          </a:effectLst>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Google Shape;78;p23"/>
          <p:cNvSpPr txBox="1">
            <a:spLocks noGrp="1"/>
          </p:cNvSpPr>
          <p:nvPr>
            <p:ph type="body" idx="4"/>
          </p:nvPr>
        </p:nvSpPr>
        <p:spPr>
          <a:xfrm>
            <a:off x="335360" y="1340768"/>
            <a:ext cx="11425269" cy="180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ge intérieure 4">
  <p:cSld name="Page intérieure 4">
    <p:spTree>
      <p:nvGrpSpPr>
        <p:cNvPr id="1" name="Shape 86"/>
        <p:cNvGrpSpPr/>
        <p:nvPr/>
      </p:nvGrpSpPr>
      <p:grpSpPr>
        <a:xfrm>
          <a:off x="0" y="0"/>
          <a:ext cx="0" cy="0"/>
          <a:chOff x="0" y="0"/>
          <a:chExt cx="0" cy="0"/>
        </a:xfrm>
      </p:grpSpPr>
      <p:pic>
        <p:nvPicPr>
          <p:cNvPr id="87" name="Google Shape;87;p25"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88" name="Google Shape;88;p25"/>
          <p:cNvSpPr>
            <a:spLocks noGrp="1"/>
          </p:cNvSpPr>
          <p:nvPr>
            <p:ph type="pic" idx="2"/>
          </p:nvPr>
        </p:nvSpPr>
        <p:spPr>
          <a:xfrm>
            <a:off x="-25400" y="1484784"/>
            <a:ext cx="12217400" cy="3538736"/>
          </a:xfrm>
          <a:prstGeom prst="rect">
            <a:avLst/>
          </a:prstGeom>
          <a:noFill/>
          <a:ln>
            <a:noFill/>
          </a:ln>
        </p:spPr>
      </p:sp>
      <p:sp>
        <p:nvSpPr>
          <p:cNvPr id="89" name="Google Shape;89;p25"/>
          <p:cNvSpPr txBox="1">
            <a:spLocks noGrp="1"/>
          </p:cNvSpPr>
          <p:nvPr>
            <p:ph type="body" idx="1"/>
          </p:nvPr>
        </p:nvSpPr>
        <p:spPr>
          <a:xfrm>
            <a:off x="479376" y="5157192"/>
            <a:ext cx="11233248"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12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0" name="Google Shape;90;p25"/>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1" name="Google Shape;91;p25"/>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93" name="Google Shape;93;p25"/>
          <p:cNvSpPr txBox="1">
            <a:spLocks noGrp="1"/>
          </p:cNvSpPr>
          <p:nvPr>
            <p:ph type="ftr" idx="11"/>
          </p:nvPr>
        </p:nvSpPr>
        <p:spPr>
          <a:xfrm>
            <a:off x="2830959" y="6298976"/>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age intérieure 4">
  <p:cSld name="1_Page intérieure 4">
    <p:spTree>
      <p:nvGrpSpPr>
        <p:cNvPr id="1" name="Shape 94"/>
        <p:cNvGrpSpPr/>
        <p:nvPr/>
      </p:nvGrpSpPr>
      <p:grpSpPr>
        <a:xfrm>
          <a:off x="0" y="0"/>
          <a:ext cx="0" cy="0"/>
          <a:chOff x="0" y="0"/>
          <a:chExt cx="0" cy="0"/>
        </a:xfrm>
      </p:grpSpPr>
      <p:pic>
        <p:nvPicPr>
          <p:cNvPr id="95" name="Google Shape;95;p26"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96" name="Google Shape;96;p26"/>
          <p:cNvSpPr txBox="1">
            <a:spLocks noGrp="1"/>
          </p:cNvSpPr>
          <p:nvPr>
            <p:ph type="body" idx="1"/>
          </p:nvPr>
        </p:nvSpPr>
        <p:spPr>
          <a:xfrm>
            <a:off x="479376" y="5157192"/>
            <a:ext cx="11233248"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12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7" name="Google Shape;97;p26"/>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8" name="Google Shape;98;p26"/>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00" name="Google Shape;100;p26"/>
          <p:cNvSpPr txBox="1">
            <a:spLocks noGrp="1"/>
          </p:cNvSpPr>
          <p:nvPr>
            <p:ph type="ftr" idx="11"/>
          </p:nvPr>
        </p:nvSpPr>
        <p:spPr>
          <a:xfrm>
            <a:off x="2830959" y="6298976"/>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6"/>
          <p:cNvSpPr txBox="1">
            <a:spLocks noGrp="1"/>
          </p:cNvSpPr>
          <p:nvPr>
            <p:ph type="body" idx="2"/>
          </p:nvPr>
        </p:nvSpPr>
        <p:spPr>
          <a:xfrm>
            <a:off x="479425" y="1341438"/>
            <a:ext cx="11102975" cy="3743325"/>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1"/>
              </a:buClr>
              <a:buSzPts val="1760"/>
              <a:buFont typeface="Arial"/>
              <a:buAutoNum type="arabicParenR"/>
              <a:defRPr sz="22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AutoNum type="arabicPeriod"/>
              <a:defRPr sz="20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descr="W:\Photos\2013\Communication\PPT\FFVoile_Signature.jpg"/>
          <p:cNvPicPr preferRelativeResize="0"/>
          <p:nvPr/>
        </p:nvPicPr>
        <p:blipFill rotWithShape="1">
          <a:blip r:embed="rId15">
            <a:alphaModFix/>
          </a:blip>
          <a:srcRect/>
          <a:stretch/>
        </p:blipFill>
        <p:spPr>
          <a:xfrm>
            <a:off x="10420350" y="6000750"/>
            <a:ext cx="1771650" cy="857250"/>
          </a:xfrm>
          <a:prstGeom prst="rect">
            <a:avLst/>
          </a:prstGeom>
          <a:noFill/>
          <a:ln>
            <a:noFill/>
          </a:ln>
        </p:spPr>
      </p:pic>
      <p:sp>
        <p:nvSpPr>
          <p:cNvPr id="11" name="Google Shape;11;p14"/>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24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24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media.ffvoile.fr/HN/videos/33497/preparation-physique-mobilite-chevil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media.ffvoile.fr/HN/videos/33498/preparation-physique-stabilite-tronc-bassin-pomp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dia.ffvoile.fr/HN/videos/33499/preparation-physique-force-lombo-pelvien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edia.ffvoile.fr/HN/videos/33500/preparation-physique-tractions-horizontal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media.ffvoile.fr/HN/videos/33501/preparation-physique-trac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W9Pqt7L7b8&amp;t=7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testlucleger.fr/#bande-s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q8bz80EHPbs" TargetMode="External"/><Relationship Id="rId7" Type="http://schemas.openxmlformats.org/officeDocument/2006/relationships/hyperlink" Target="https://hn.ffvoile.fr/media/vqznyh3b/test-vma-l%C3%A9ger-boucher-d%C3%A9part-8-km_h.xl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hyperlink" Target="https://www.youtube.com/watch?v=Pb0GjD-aovg&amp;pp=ygUMdGVzdCB2YW1ldmFs" TargetMode="External"/><Relationship Id="rId4" Type="http://schemas.openxmlformats.org/officeDocument/2006/relationships/hyperlink" Target="https://www.youtube.com/watch?v=hx_jhMDk8aA&amp;pp=ygUMdGVzdCB2YW1ldmF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JWpGlShmQo&amp;t=69s&amp;pp=ygUXdGVzdCBuYXZldHRlIGx1YyBsw6lnZXI%3D"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umbraco.ffvoile.fr/media/njsltjuw/evaluation-test-navette.xlsx"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hn.ffvoile.fr/media/snznhnjs/fichier-retour-tests-physiques-2026-v3-w.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n.ffvoile.fr/media/0vgprtq1/tutoriel-remont%C3%A9e-des-r%C3%A9sultats-des-tests-physiques.docx" TargetMode="External"/><Relationship Id="rId5" Type="http://schemas.openxmlformats.org/officeDocument/2006/relationships/image" Target="../media/image23.png"/><Relationship Id="rId4" Type="http://schemas.openxmlformats.org/officeDocument/2006/relationships/hyperlink" Target="mailto:testsphysiques@ffvoile.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edia.ffvoile.fr/HN/videos/33491/preparation-physique-test-de-la-toux"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media.ffvoile.fr/HN/videos/33491/preparation-physique-test-de-la-tou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media.ffvoile.fr/HN/videos/33494/preparation-physique-mobilite-epaules" TargetMode="External"/><Relationship Id="rId4" Type="http://schemas.openxmlformats.org/officeDocument/2006/relationships/hyperlink" Target="https://media.ffvoile.fr/HN/videos/33493/preparation-physique-calibrage-main-pour-mobilite-epau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media.ffvoile.fr/HN/videos/33495/preparation-physique-mobilite-thoraciq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media.ffvoile.fr/HN/videos/33496/preparation-physique-mobilite-de-hanch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4826" y="2516056"/>
            <a:ext cx="8583783" cy="793201"/>
          </a:xfrm>
        </p:spPr>
        <p:txBody>
          <a:bodyPr/>
          <a:lstStyle/>
          <a:p>
            <a:r>
              <a:rPr lang="fr-FR" dirty="0"/>
              <a:t>TESTS PHYSIQUES 2026 - 2028</a:t>
            </a:r>
          </a:p>
        </p:txBody>
      </p:sp>
      <p:sp>
        <p:nvSpPr>
          <p:cNvPr id="3" name="Espace réservé du contenu 2"/>
          <p:cNvSpPr>
            <a:spLocks noGrp="1"/>
          </p:cNvSpPr>
          <p:nvPr>
            <p:ph sz="quarter" idx="10"/>
          </p:nvPr>
        </p:nvSpPr>
        <p:spPr>
          <a:xfrm>
            <a:off x="1970314" y="1771552"/>
            <a:ext cx="9590879" cy="504056"/>
          </a:xfrm>
        </p:spPr>
        <p:txBody>
          <a:bodyPr/>
          <a:lstStyle/>
          <a:p>
            <a:r>
              <a:rPr lang="fr-FR" dirty="0">
                <a:solidFill>
                  <a:schemeClr val="tx1"/>
                </a:solidFill>
              </a:rPr>
              <a:t>C</a:t>
            </a:r>
            <a:r>
              <a:rPr lang="fr-FR" dirty="0">
                <a:solidFill>
                  <a:schemeClr val="lt2"/>
                </a:solidFill>
              </a:rPr>
              <a:t>ellule d’Accompagnement de la Performance Humaine </a:t>
            </a:r>
            <a:r>
              <a:rPr lang="fr-FR" dirty="0" err="1">
                <a:solidFill>
                  <a:schemeClr val="lt2"/>
                </a:solidFill>
              </a:rPr>
              <a:t>FFVoile</a:t>
            </a:r>
            <a:r>
              <a:rPr lang="fr-FR" dirty="0">
                <a:solidFill>
                  <a:schemeClr val="lt2"/>
                </a:solidFill>
              </a:rPr>
              <a:t> : juin 2026</a:t>
            </a:r>
          </a:p>
          <a:p>
            <a:endParaRPr lang="fr-FR" dirty="0"/>
          </a:p>
        </p:txBody>
      </p:sp>
      <p:sp>
        <p:nvSpPr>
          <p:cNvPr id="4" name="Espace réservé du contenu 3"/>
          <p:cNvSpPr>
            <a:spLocks noGrp="1"/>
          </p:cNvSpPr>
          <p:nvPr>
            <p:ph sz="quarter" idx="11"/>
          </p:nvPr>
        </p:nvSpPr>
        <p:spPr>
          <a:xfrm>
            <a:off x="2090057" y="3692608"/>
            <a:ext cx="9478552" cy="504056"/>
          </a:xfrm>
        </p:spPr>
        <p:txBody>
          <a:bodyPr/>
          <a:lstStyle/>
          <a:p>
            <a:r>
              <a:rPr lang="fr-FR" dirty="0">
                <a:solidFill>
                  <a:schemeClr val="lt2"/>
                </a:solidFill>
              </a:rPr>
              <a:t>Nicolas </a:t>
            </a:r>
            <a:r>
              <a:rPr lang="fr-FR" dirty="0" err="1">
                <a:solidFill>
                  <a:schemeClr val="lt2"/>
                </a:solidFill>
              </a:rPr>
              <a:t>Mariettan</a:t>
            </a:r>
            <a:r>
              <a:rPr lang="fr-FR" dirty="0">
                <a:solidFill>
                  <a:schemeClr val="lt2"/>
                </a:solidFill>
              </a:rPr>
              <a:t> : Coordonnateur National de la Préparation Physique  </a:t>
            </a:r>
          </a:p>
          <a:p>
            <a:endParaRPr lang="fr-FR" dirty="0"/>
          </a:p>
        </p:txBody>
      </p:sp>
    </p:spTree>
    <p:extLst>
      <p:ext uri="{BB962C8B-B14F-4D97-AF65-F5344CB8AC3E}">
        <p14:creationId xmlns:p14="http://schemas.microsoft.com/office/powerpoint/2010/main" val="307988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3aaa5b66d06_0_1" title="Capture d’écran 2025-11-28 à 10.33.34.png"/>
          <p:cNvPicPr preferRelativeResize="0"/>
          <p:nvPr/>
        </p:nvPicPr>
        <p:blipFill>
          <a:blip r:embed="rId3">
            <a:alphaModFix/>
          </a:blip>
          <a:stretch>
            <a:fillRect/>
          </a:stretch>
        </p:blipFill>
        <p:spPr>
          <a:xfrm>
            <a:off x="6502725" y="0"/>
            <a:ext cx="5661302" cy="6858000"/>
          </a:xfrm>
          <a:prstGeom prst="rect">
            <a:avLst/>
          </a:prstGeom>
          <a:noFill/>
          <a:ln>
            <a:noFill/>
          </a:ln>
        </p:spPr>
      </p:pic>
      <p:sp>
        <p:nvSpPr>
          <p:cNvPr id="204" name="Google Shape;204;g3aaa5b66d06_0_1"/>
          <p:cNvSpPr txBox="1">
            <a:spLocks noGrp="1"/>
          </p:cNvSpPr>
          <p:nvPr>
            <p:ph type="title"/>
          </p:nvPr>
        </p:nvSpPr>
        <p:spPr>
          <a:xfrm>
            <a:off x="304800" y="548675"/>
            <a:ext cx="82710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 </a:t>
            </a:r>
            <a:r>
              <a:rPr lang="fr-FR" sz="3000" dirty="0">
                <a:latin typeface="Comfortaa"/>
                <a:ea typeface="Comfortaa"/>
                <a:cs typeface="Comfortaa"/>
                <a:sym typeface="Comfortaa"/>
              </a:rPr>
              <a:t>Mobilité de</a:t>
            </a:r>
            <a:r>
              <a:rPr lang="fr-FR" sz="3000" dirty="0">
                <a:solidFill>
                  <a:schemeClr val="lt1"/>
                </a:solidFill>
                <a:latin typeface="Comfortaa"/>
                <a:ea typeface="Comfortaa"/>
                <a:cs typeface="Comfortaa"/>
                <a:sym typeface="Comfortaa"/>
              </a:rPr>
              <a:t> </a:t>
            </a:r>
            <a:r>
              <a:rPr lang="fr-FR" sz="3000" dirty="0">
                <a:latin typeface="Comfortaa"/>
                <a:ea typeface="Comfortaa"/>
                <a:cs typeface="Comfortaa"/>
                <a:sym typeface="Comfortaa"/>
              </a:rPr>
              <a:t>cheville</a:t>
            </a:r>
            <a:r>
              <a:rPr lang="fr-FR" dirty="0">
                <a:latin typeface="Comfortaa"/>
                <a:ea typeface="Comfortaa"/>
                <a:cs typeface="Comfortaa"/>
                <a:sym typeface="Comfortaa"/>
              </a:rPr>
              <a:t> </a:t>
            </a:r>
            <a:r>
              <a:rPr lang="fr-FR" sz="2000" b="0" dirty="0">
                <a:latin typeface="Comfortaa"/>
                <a:ea typeface="Comfortaa"/>
                <a:cs typeface="Comfortaa"/>
                <a:sym typeface="Comfortaa"/>
              </a:rPr>
              <a:t>(</a:t>
            </a:r>
            <a:r>
              <a:rPr lang="fr-FR" sz="2000" dirty="0">
                <a:latin typeface="Comfortaa"/>
                <a:ea typeface="Comfortaa"/>
                <a:cs typeface="Comfortaa"/>
                <a:sym typeface="Comfortaa"/>
              </a:rPr>
              <a:t>KNEE TO WALL TEST)</a:t>
            </a:r>
            <a:endParaRPr sz="2000" dirty="0">
              <a:solidFill>
                <a:schemeClr val="lt1"/>
              </a:solidFill>
              <a:latin typeface="Comfortaa"/>
              <a:ea typeface="Comfortaa"/>
              <a:cs typeface="Comfortaa"/>
              <a:sym typeface="Comfortaa"/>
            </a:endParaRPr>
          </a:p>
        </p:txBody>
      </p:sp>
      <p:sp>
        <p:nvSpPr>
          <p:cNvPr id="205" name="Google Shape;205;g3aaa5b66d06_0_1"/>
          <p:cNvSpPr txBox="1">
            <a:spLocks noGrp="1"/>
          </p:cNvSpPr>
          <p:nvPr>
            <p:ph type="body" idx="1"/>
          </p:nvPr>
        </p:nvSpPr>
        <p:spPr>
          <a:xfrm>
            <a:off x="223275" y="1314650"/>
            <a:ext cx="7777800" cy="29181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Matériel : un ruban mètre</a:t>
            </a:r>
            <a:endParaRPr sz="18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Déroulé du test : </a:t>
            </a:r>
            <a:endParaRPr sz="1800" b="1" dirty="0">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dirty="0">
                <a:latin typeface="Comfortaa"/>
                <a:ea typeface="Comfortaa"/>
                <a:cs typeface="Comfortaa"/>
                <a:sym typeface="Comfortaa"/>
              </a:rPr>
              <a:t>En position de fente face à un mur</a:t>
            </a:r>
            <a:endParaRPr sz="1800" dirty="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dirty="0">
                <a:latin typeface="Comfortaa"/>
                <a:ea typeface="Comfortaa"/>
                <a:cs typeface="Comfortaa"/>
                <a:sym typeface="Comfortaa"/>
              </a:rPr>
              <a:t>Mesurer 12 cm à partir du gros orteil</a:t>
            </a:r>
            <a:endParaRPr sz="1800" dirty="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dirty="0">
                <a:latin typeface="Comfortaa"/>
                <a:ea typeface="Comfortaa"/>
                <a:cs typeface="Comfortaa"/>
                <a:sym typeface="Comfortaa"/>
              </a:rPr>
              <a:t>Avancer le genou le plus loin en gardant le pied </a:t>
            </a:r>
            <a:r>
              <a:rPr lang="fr-FR" sz="1800" dirty="0">
                <a:solidFill>
                  <a:schemeClr val="lt1"/>
                </a:solidFill>
                <a:latin typeface="Comfortaa"/>
                <a:ea typeface="Comfortaa"/>
                <a:cs typeface="Comfortaa"/>
                <a:sym typeface="Comfortaa"/>
              </a:rPr>
              <a:t>totalement</a:t>
            </a:r>
            <a:r>
              <a:rPr lang="fr-FR" sz="1800" dirty="0">
                <a:latin typeface="Comfortaa"/>
                <a:ea typeface="Comfortaa"/>
                <a:cs typeface="Comfortaa"/>
                <a:sym typeface="Comfortaa"/>
              </a:rPr>
              <a:t> au sol</a:t>
            </a:r>
            <a:endParaRPr sz="18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Observable : </a:t>
            </a:r>
            <a:endParaRPr sz="1800" b="1" dirty="0">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dirty="0">
                <a:latin typeface="Comfortaa"/>
                <a:ea typeface="Comfortaa"/>
                <a:cs typeface="Comfortaa"/>
                <a:sym typeface="Comfortaa"/>
              </a:rPr>
              <a:t>Dès que le talon décolle dire “STOP” </a:t>
            </a:r>
            <a:endParaRPr sz="1800" dirty="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dirty="0">
                <a:latin typeface="Comfortaa"/>
                <a:ea typeface="Comfortaa"/>
                <a:cs typeface="Comfortaa"/>
                <a:sym typeface="Comfortaa"/>
              </a:rPr>
              <a:t>Prendre la mesure</a:t>
            </a:r>
            <a:endParaRPr sz="18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dirty="0">
              <a:latin typeface="Comfortaa"/>
              <a:ea typeface="Comfortaa"/>
              <a:cs typeface="Comfortaa"/>
              <a:sym typeface="Comfortaa"/>
            </a:endParaRPr>
          </a:p>
          <a:p>
            <a:pPr marL="0" lvl="0" indent="0" algn="l" rtl="0">
              <a:spcBef>
                <a:spcPts val="600"/>
              </a:spcBef>
              <a:spcAft>
                <a:spcPts val="0"/>
              </a:spcAft>
              <a:buNone/>
            </a:pPr>
            <a:endParaRPr dirty="0"/>
          </a:p>
        </p:txBody>
      </p:sp>
      <p:graphicFrame>
        <p:nvGraphicFramePr>
          <p:cNvPr id="206" name="Google Shape;206;g3aaa5b66d06_0_1"/>
          <p:cNvGraphicFramePr/>
          <p:nvPr>
            <p:extLst>
              <p:ext uri="{D42A27DB-BD31-4B8C-83A1-F6EECF244321}">
                <p14:modId xmlns:p14="http://schemas.microsoft.com/office/powerpoint/2010/main" val="2012110525"/>
              </p:ext>
            </p:extLst>
          </p:nvPr>
        </p:nvGraphicFramePr>
        <p:xfrm>
          <a:off x="200770" y="4329919"/>
          <a:ext cx="6006400" cy="2175135"/>
        </p:xfrm>
        <a:graphic>
          <a:graphicData uri="http://schemas.openxmlformats.org/drawingml/2006/table">
            <a:tbl>
              <a:tblPr>
                <a:noFill/>
                <a:tableStyleId>{5B55A3F1-B6AE-4880-9070-CC6AC8FFDEEA}</a:tableStyleId>
              </a:tblPr>
              <a:tblGrid>
                <a:gridCol w="847425">
                  <a:extLst>
                    <a:ext uri="{9D8B030D-6E8A-4147-A177-3AD203B41FA5}">
                      <a16:colId xmlns:a16="http://schemas.microsoft.com/office/drawing/2014/main" val="20000"/>
                    </a:ext>
                  </a:extLst>
                </a:gridCol>
                <a:gridCol w="5158975">
                  <a:extLst>
                    <a:ext uri="{9D8B030D-6E8A-4147-A177-3AD203B41FA5}">
                      <a16:colId xmlns:a16="http://schemas.microsoft.com/office/drawing/2014/main" val="20001"/>
                    </a:ext>
                  </a:extLst>
                </a:gridCol>
              </a:tblGrid>
              <a:tr h="269250">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4355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a:t>
                      </a:r>
                      <a:endParaRPr sz="1800" b="1" dirty="0"/>
                    </a:p>
                  </a:txBody>
                  <a:tcPr marL="91425" marR="91425" marT="91425" marB="91425" anchor="ctr"/>
                </a:tc>
                <a:extLst>
                  <a:ext uri="{0D108BD9-81ED-4DB2-BD59-A6C34878D82A}">
                    <a16:rowId xmlns:a16="http://schemas.microsoft.com/office/drawing/2014/main" val="10001"/>
                  </a:ext>
                </a:extLst>
              </a:tr>
              <a:tr h="544525">
                <a:tc>
                  <a:txBody>
                    <a:bodyPr/>
                    <a:lstStyle/>
                    <a:p>
                      <a:pPr marL="0" lvl="0" indent="0" algn="ctr" rtl="0">
                        <a:spcBef>
                          <a:spcPts val="0"/>
                        </a:spcBef>
                        <a:spcAft>
                          <a:spcPts val="0"/>
                        </a:spcAft>
                        <a:buNone/>
                      </a:pPr>
                      <a:r>
                        <a:rPr lang="fr-FR" b="1"/>
                        <a:t>1</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Le genou ne touche pas le mur</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90850">
                <a:tc>
                  <a:txBody>
                    <a:bodyPr/>
                    <a:lstStyle/>
                    <a:p>
                      <a:pPr marL="0" lvl="0" indent="0" algn="ctr" rtl="0">
                        <a:spcBef>
                          <a:spcPts val="0"/>
                        </a:spcBef>
                        <a:spcAft>
                          <a:spcPts val="0"/>
                        </a:spcAft>
                        <a:buNone/>
                      </a:pPr>
                      <a:r>
                        <a:rPr lang="fr-FR" b="1"/>
                        <a:t>2</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Le genou touche le mur</a:t>
                      </a:r>
                      <a:endParaRPr sz="1800" b="1" dirty="0"/>
                    </a:p>
                  </a:txBody>
                  <a:tcPr marL="91425" marR="91425" marT="91425" marB="91425" anchor="ct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02806530-7EAB-168B-1166-CD9DC32FEEDE}"/>
              </a:ext>
            </a:extLst>
          </p:cNvPr>
          <p:cNvSpPr txBox="1"/>
          <p:nvPr/>
        </p:nvSpPr>
        <p:spPr>
          <a:xfrm>
            <a:off x="4855465" y="1438524"/>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aaa5b66d06_0_8"/>
          <p:cNvSpPr>
            <a:spLocks noGrp="1"/>
          </p:cNvSpPr>
          <p:nvPr>
            <p:ph type="pic" idx="2"/>
          </p:nvPr>
        </p:nvSpPr>
        <p:spPr>
          <a:xfrm>
            <a:off x="7920905" y="0"/>
            <a:ext cx="4295700" cy="6877200"/>
          </a:xfrm>
          <a:prstGeom prst="rect">
            <a:avLst/>
          </a:prstGeom>
        </p:spPr>
        <p:txBody>
          <a:bodyPr/>
          <a:lstStyle/>
          <a:p>
            <a:endParaRPr lang="fr-FR"/>
          </a:p>
        </p:txBody>
      </p:sp>
      <p:graphicFrame>
        <p:nvGraphicFramePr>
          <p:cNvPr id="213" name="Google Shape;213;g3aaa5b66d06_0_8"/>
          <p:cNvGraphicFramePr/>
          <p:nvPr>
            <p:extLst>
              <p:ext uri="{D42A27DB-BD31-4B8C-83A1-F6EECF244321}">
                <p14:modId xmlns:p14="http://schemas.microsoft.com/office/powerpoint/2010/main" val="1867535224"/>
              </p:ext>
            </p:extLst>
          </p:nvPr>
        </p:nvGraphicFramePr>
        <p:xfrm>
          <a:off x="801795" y="4618562"/>
          <a:ext cx="5662800" cy="2199325"/>
        </p:xfrm>
        <a:graphic>
          <a:graphicData uri="http://schemas.openxmlformats.org/drawingml/2006/table">
            <a:tbl>
              <a:tblPr>
                <a:noFill/>
                <a:tableStyleId>{5B55A3F1-B6AE-4880-9070-CC6AC8FFDEEA}</a:tableStyleId>
              </a:tblPr>
              <a:tblGrid>
                <a:gridCol w="1005100">
                  <a:extLst>
                    <a:ext uri="{9D8B030D-6E8A-4147-A177-3AD203B41FA5}">
                      <a16:colId xmlns:a16="http://schemas.microsoft.com/office/drawing/2014/main" val="20000"/>
                    </a:ext>
                  </a:extLst>
                </a:gridCol>
                <a:gridCol w="4657700">
                  <a:extLst>
                    <a:ext uri="{9D8B030D-6E8A-4147-A177-3AD203B41FA5}">
                      <a16:colId xmlns:a16="http://schemas.microsoft.com/office/drawing/2014/main" val="20001"/>
                    </a:ext>
                  </a:extLst>
                </a:gridCol>
              </a:tblGrid>
              <a:tr h="358150">
                <a:tc>
                  <a:txBody>
                    <a:bodyPr/>
                    <a:lstStyle/>
                    <a:p>
                      <a:pPr marL="0" lvl="0" indent="0" algn="ctr" rtl="0">
                        <a:spcBef>
                          <a:spcPts val="0"/>
                        </a:spcBef>
                        <a:spcAft>
                          <a:spcPts val="0"/>
                        </a:spcAft>
                        <a:buNone/>
                      </a:pPr>
                      <a:r>
                        <a:rPr lang="fr-FR" sz="1100" b="1"/>
                        <a:t>SCORE</a:t>
                      </a:r>
                      <a:endParaRPr sz="1100" b="1"/>
                    </a:p>
                  </a:txBody>
                  <a:tcPr marL="91425" marR="91425" marT="91425" marB="91425"/>
                </a:tc>
                <a:tc>
                  <a:txBody>
                    <a:bodyPr/>
                    <a:lstStyle/>
                    <a:p>
                      <a:pPr marL="0" lvl="0" indent="0" algn="ctr" rtl="0">
                        <a:spcBef>
                          <a:spcPts val="0"/>
                        </a:spcBef>
                        <a:spcAft>
                          <a:spcPts val="0"/>
                        </a:spcAft>
                        <a:buNone/>
                      </a:pPr>
                      <a:r>
                        <a:rPr lang="fr-FR" sz="1100" b="1"/>
                        <a:t>OBSERVABLES</a:t>
                      </a:r>
                      <a:endParaRPr sz="1100" b="1"/>
                    </a:p>
                  </a:txBody>
                  <a:tcPr marL="91425" marR="91425" marT="91425" marB="91425"/>
                </a:tc>
                <a:extLst>
                  <a:ext uri="{0D108BD9-81ED-4DB2-BD59-A6C34878D82A}">
                    <a16:rowId xmlns:a16="http://schemas.microsoft.com/office/drawing/2014/main" val="10000"/>
                  </a:ext>
                </a:extLst>
              </a:tr>
              <a:tr h="503275">
                <a:tc>
                  <a:txBody>
                    <a:bodyPr/>
                    <a:lstStyle/>
                    <a:p>
                      <a:pPr marL="0" lvl="0" indent="0" algn="ctr" rtl="0">
                        <a:spcBef>
                          <a:spcPts val="0"/>
                        </a:spcBef>
                        <a:spcAft>
                          <a:spcPts val="0"/>
                        </a:spcAft>
                        <a:buNone/>
                      </a:pPr>
                      <a:r>
                        <a:rPr lang="fr-FR" sz="1100" b="1"/>
                        <a:t>0</a:t>
                      </a:r>
                      <a:endParaRPr sz="1100"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500" b="1" dirty="0">
                          <a:solidFill>
                            <a:schemeClr val="dk2"/>
                          </a:solidFill>
                          <a:latin typeface="Comfortaa"/>
                          <a:ea typeface="Comfortaa"/>
                          <a:cs typeface="Comfortaa"/>
                          <a:sym typeface="Comfortaa"/>
                        </a:rPr>
                        <a:t>douleur lors du test</a:t>
                      </a:r>
                      <a:endParaRPr sz="1500" b="1" dirty="0"/>
                    </a:p>
                  </a:txBody>
                  <a:tcPr marL="91425" marR="91425" marT="91425" marB="91425" anchor="ctr"/>
                </a:tc>
                <a:extLst>
                  <a:ext uri="{0D108BD9-81ED-4DB2-BD59-A6C34878D82A}">
                    <a16:rowId xmlns:a16="http://schemas.microsoft.com/office/drawing/2014/main" val="10001"/>
                  </a:ext>
                </a:extLst>
              </a:tr>
              <a:tr h="425850">
                <a:tc>
                  <a:txBody>
                    <a:bodyPr/>
                    <a:lstStyle/>
                    <a:p>
                      <a:pPr marL="0" lvl="0" indent="0" algn="ctr" rtl="0">
                        <a:spcBef>
                          <a:spcPts val="0"/>
                        </a:spcBef>
                        <a:spcAft>
                          <a:spcPts val="0"/>
                        </a:spcAft>
                        <a:buNone/>
                      </a:pPr>
                      <a:r>
                        <a:rPr lang="fr-FR" sz="1100" b="1"/>
                        <a:t>1</a:t>
                      </a:r>
                      <a:endParaRPr sz="1100"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Même observable minimum</a:t>
                      </a:r>
                      <a:endParaRPr sz="15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462075">
                <a:tc>
                  <a:txBody>
                    <a:bodyPr/>
                    <a:lstStyle/>
                    <a:p>
                      <a:pPr marL="0" lvl="0" indent="0" algn="ctr" rtl="0">
                        <a:spcBef>
                          <a:spcPts val="0"/>
                        </a:spcBef>
                        <a:spcAft>
                          <a:spcPts val="0"/>
                        </a:spcAft>
                        <a:buNone/>
                      </a:pPr>
                      <a:r>
                        <a:rPr lang="fr-FR" sz="1100" b="1"/>
                        <a:t>2</a:t>
                      </a:r>
                      <a:endParaRPr sz="1100"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Un observable </a:t>
                      </a:r>
                      <a:endParaRPr sz="1500" b="1" dirty="0"/>
                    </a:p>
                  </a:txBody>
                  <a:tcPr marL="91425" marR="91425" marT="91425" marB="91425" anchor="ctr"/>
                </a:tc>
                <a:extLst>
                  <a:ext uri="{0D108BD9-81ED-4DB2-BD59-A6C34878D82A}">
                    <a16:rowId xmlns:a16="http://schemas.microsoft.com/office/drawing/2014/main" val="10003"/>
                  </a:ext>
                </a:extLst>
              </a:tr>
              <a:tr h="449975">
                <a:tc>
                  <a:txBody>
                    <a:bodyPr/>
                    <a:lstStyle/>
                    <a:p>
                      <a:pPr marL="0" lvl="0" indent="0" algn="ctr" rtl="0">
                        <a:spcBef>
                          <a:spcPts val="0"/>
                        </a:spcBef>
                        <a:spcAft>
                          <a:spcPts val="0"/>
                        </a:spcAft>
                        <a:buNone/>
                      </a:pPr>
                      <a:r>
                        <a:rPr lang="fr-FR" sz="1100" b="1"/>
                        <a:t>3</a:t>
                      </a:r>
                      <a:endParaRPr sz="1100"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500" b="1" dirty="0">
                          <a:solidFill>
                            <a:schemeClr val="dk2"/>
                          </a:solidFill>
                          <a:latin typeface="Comfortaa"/>
                          <a:ea typeface="Comfortaa"/>
                          <a:cs typeface="Comfortaa"/>
                          <a:sym typeface="Comfortaa"/>
                        </a:rPr>
                        <a:t>le corps monte d’un bloc </a:t>
                      </a:r>
                      <a:endParaRPr sz="15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4"/>
                  </a:ext>
                </a:extLst>
              </a:tr>
            </a:tbl>
          </a:graphicData>
        </a:graphic>
      </p:graphicFrame>
      <p:pic>
        <p:nvPicPr>
          <p:cNvPr id="214" name="Google Shape;214;g3aaa5b66d06_0_8" title="Stability-Pushup-FMS.png"/>
          <p:cNvPicPr preferRelativeResize="0"/>
          <p:nvPr/>
        </p:nvPicPr>
        <p:blipFill rotWithShape="1">
          <a:blip r:embed="rId3">
            <a:alphaModFix/>
          </a:blip>
          <a:srcRect r="6786"/>
          <a:stretch/>
        </p:blipFill>
        <p:spPr>
          <a:xfrm>
            <a:off x="7469375" y="0"/>
            <a:ext cx="4722626" cy="6858000"/>
          </a:xfrm>
          <a:prstGeom prst="rect">
            <a:avLst/>
          </a:prstGeom>
          <a:noFill/>
          <a:ln>
            <a:noFill/>
          </a:ln>
        </p:spPr>
      </p:pic>
      <p:sp>
        <p:nvSpPr>
          <p:cNvPr id="215" name="Google Shape;215;g3aaa5b66d06_0_8"/>
          <p:cNvSpPr txBox="1">
            <a:spLocks noGrp="1"/>
          </p:cNvSpPr>
          <p:nvPr>
            <p:ph type="title"/>
          </p:nvPr>
        </p:nvSpPr>
        <p:spPr>
          <a:xfrm>
            <a:off x="609600" y="548675"/>
            <a:ext cx="8433600" cy="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Stabilité tronc-bassin</a:t>
            </a:r>
            <a:r>
              <a:rPr lang="fr-FR" dirty="0">
                <a:latin typeface="Comfortaa"/>
                <a:ea typeface="Comfortaa"/>
                <a:cs typeface="Comfortaa"/>
                <a:sym typeface="Comfortaa"/>
              </a:rPr>
              <a:t> </a:t>
            </a:r>
            <a:r>
              <a:rPr lang="fr-FR" sz="2000" dirty="0">
                <a:latin typeface="Comfortaa"/>
                <a:ea typeface="Comfortaa"/>
                <a:cs typeface="Comfortaa"/>
                <a:sym typeface="Comfortaa"/>
              </a:rPr>
              <a:t>(T.S.P.U)</a:t>
            </a:r>
            <a:endParaRPr sz="2000" dirty="0">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dirty="0">
              <a:latin typeface="Comfortaa"/>
              <a:ea typeface="Comfortaa"/>
              <a:cs typeface="Comfortaa"/>
              <a:sym typeface="Comfortaa"/>
            </a:endParaRPr>
          </a:p>
          <a:p>
            <a:pPr marL="0" lvl="0" indent="0" algn="l" rtl="0">
              <a:spcBef>
                <a:spcPts val="0"/>
              </a:spcBef>
              <a:spcAft>
                <a:spcPts val="0"/>
              </a:spcAft>
              <a:buNone/>
            </a:pPr>
            <a:endParaRPr dirty="0">
              <a:latin typeface="Comfortaa"/>
              <a:ea typeface="Comfortaa"/>
              <a:cs typeface="Comfortaa"/>
              <a:sym typeface="Comfortaa"/>
            </a:endParaRPr>
          </a:p>
        </p:txBody>
      </p:sp>
      <p:sp>
        <p:nvSpPr>
          <p:cNvPr id="216" name="Google Shape;216;g3aaa5b66d06_0_8"/>
          <p:cNvSpPr txBox="1">
            <a:spLocks noGrp="1"/>
          </p:cNvSpPr>
          <p:nvPr>
            <p:ph type="body" idx="1"/>
          </p:nvPr>
        </p:nvSpPr>
        <p:spPr>
          <a:xfrm>
            <a:off x="135975" y="1227025"/>
            <a:ext cx="11999400" cy="27504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Matériel : aucun</a:t>
            </a:r>
            <a:endParaRPr sz="17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Plat ventre - pieds collés - orteils dans le sol - Bras tendus </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Glisser les mains vers le visage et placer le pouce </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=&gt; Repère à </a:t>
            </a:r>
            <a:r>
              <a:rPr lang="fr-FR" sz="1700" b="1" dirty="0">
                <a:latin typeface="Comfortaa"/>
                <a:ea typeface="Comfortaa"/>
                <a:cs typeface="Comfortaa"/>
                <a:sym typeface="Comfortaa"/>
              </a:rPr>
              <a:t>3 points</a:t>
            </a:r>
            <a:r>
              <a:rPr lang="fr-FR" sz="1700" dirty="0">
                <a:latin typeface="Comfortaa"/>
                <a:ea typeface="Comfortaa"/>
                <a:cs typeface="Comfortaa"/>
                <a:sym typeface="Comfortaa"/>
              </a:rPr>
              <a:t> :  </a:t>
            </a:r>
            <a:r>
              <a:rPr lang="fr-FR" sz="1700" b="1" dirty="0">
                <a:latin typeface="Comfortaa"/>
                <a:ea typeface="Comfortaa"/>
                <a:cs typeface="Comfortaa"/>
                <a:sym typeface="Comfortaa"/>
              </a:rPr>
              <a:t>Femme : menton / Homme : tempe </a:t>
            </a:r>
            <a:endParaRPr sz="1700" b="1"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b="1" dirty="0">
                <a:latin typeface="Comfortaa"/>
                <a:ea typeface="Comfortaa"/>
                <a:cs typeface="Comfortaa"/>
                <a:sym typeface="Comfortaa"/>
              </a:rPr>
              <a:t>=&gt; </a:t>
            </a:r>
            <a:r>
              <a:rPr lang="fr-FR" sz="1700" dirty="0">
                <a:latin typeface="Comfortaa"/>
                <a:ea typeface="Comfortaa"/>
                <a:cs typeface="Comfortaa"/>
                <a:sym typeface="Comfortaa"/>
              </a:rPr>
              <a:t>Faire une pompe d’un bloc - 3 séries</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Si pas de pompe en bloc (un observable) : </a:t>
            </a:r>
            <a:endParaRPr sz="1700" b="1" dirty="0">
              <a:latin typeface="Comfortaa"/>
              <a:ea typeface="Comfortaa"/>
              <a:cs typeface="Comfortaa"/>
              <a:sym typeface="Comfortaa"/>
            </a:endParaRPr>
          </a:p>
          <a:p>
            <a:pPr marL="457200" lvl="0" indent="-336550" algn="l" rtl="0">
              <a:spcBef>
                <a:spcPts val="600"/>
              </a:spcBef>
              <a:spcAft>
                <a:spcPts val="0"/>
              </a:spcAft>
              <a:buSzPts val="1700"/>
              <a:buFont typeface="Comfortaa"/>
              <a:buChar char="-"/>
            </a:pPr>
            <a:r>
              <a:rPr lang="fr-FR" sz="1700" b="1" dirty="0">
                <a:latin typeface="Comfortaa"/>
                <a:ea typeface="Comfortaa"/>
                <a:cs typeface="Comfortaa"/>
                <a:sym typeface="Comfortaa"/>
              </a:rPr>
              <a:t>changer la position des mains</a:t>
            </a:r>
            <a:endParaRPr sz="1700" b="1"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=&gt; Repère à </a:t>
            </a:r>
            <a:r>
              <a:rPr lang="fr-FR" sz="1700" b="1" dirty="0">
                <a:latin typeface="Comfortaa"/>
                <a:ea typeface="Comfortaa"/>
                <a:cs typeface="Comfortaa"/>
                <a:sym typeface="Comfortaa"/>
              </a:rPr>
              <a:t>2 points</a:t>
            </a:r>
            <a:r>
              <a:rPr lang="fr-FR" sz="1700" dirty="0">
                <a:latin typeface="Comfortaa"/>
                <a:ea typeface="Comfortaa"/>
                <a:cs typeface="Comfortaa"/>
                <a:sym typeface="Comfortaa"/>
              </a:rPr>
              <a:t> : </a:t>
            </a:r>
            <a:r>
              <a:rPr lang="fr-FR" sz="1700" b="1" dirty="0">
                <a:latin typeface="Comfortaa"/>
                <a:ea typeface="Comfortaa"/>
                <a:cs typeface="Comfortaa"/>
                <a:sym typeface="Comfortaa"/>
              </a:rPr>
              <a:t>Femme : épaules / Homme : menton</a:t>
            </a:r>
            <a:r>
              <a:rPr lang="fr-FR" sz="1700" dirty="0">
                <a:latin typeface="Comfortaa"/>
                <a:ea typeface="Comfortaa"/>
                <a:cs typeface="Comfortaa"/>
                <a:sym typeface="Comfortaa"/>
              </a:rPr>
              <a:t> </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=&gt; Refaire une pompe d’un bloc - 3 séries</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=&gt; Si toujours pas de pompe en bloc =&gt; </a:t>
            </a:r>
            <a:r>
              <a:rPr lang="fr-FR" sz="1700" b="1" dirty="0">
                <a:latin typeface="Comfortaa"/>
                <a:ea typeface="Comfortaa"/>
                <a:cs typeface="Comfortaa"/>
                <a:sym typeface="Comfortaa"/>
              </a:rPr>
              <a:t>1 point </a:t>
            </a:r>
            <a:endParaRPr sz="1700" b="1" dirty="0">
              <a:latin typeface="Comfortaa"/>
              <a:ea typeface="Comfortaa"/>
              <a:cs typeface="Comfortaa"/>
              <a:sym typeface="Comfortaa"/>
            </a:endParaRPr>
          </a:p>
          <a:p>
            <a:pPr marL="0" lvl="0" indent="0" algn="l" rtl="0">
              <a:spcBef>
                <a:spcPts val="600"/>
              </a:spcBef>
              <a:spcAft>
                <a:spcPts val="0"/>
              </a:spcAft>
              <a:buNone/>
            </a:pPr>
            <a:endParaRPr sz="1700" dirty="0"/>
          </a:p>
        </p:txBody>
      </p:sp>
      <p:sp>
        <p:nvSpPr>
          <p:cNvPr id="2" name="ZoneTexte 1">
            <a:extLst>
              <a:ext uri="{FF2B5EF4-FFF2-40B4-BE49-F238E27FC236}">
                <a16:creationId xmlns:a16="http://schemas.microsoft.com/office/drawing/2014/main" id="{17A60C75-20B0-C2A6-1F40-EF975DD5E36F}"/>
              </a:ext>
            </a:extLst>
          </p:cNvPr>
          <p:cNvSpPr txBox="1"/>
          <p:nvPr/>
        </p:nvSpPr>
        <p:spPr>
          <a:xfrm>
            <a:off x="4855465" y="1438524"/>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aa6964cd55_0_50"/>
          <p:cNvSpPr txBox="1">
            <a:spLocks noGrp="1"/>
          </p:cNvSpPr>
          <p:nvPr>
            <p:ph type="title"/>
          </p:nvPr>
        </p:nvSpPr>
        <p:spPr>
          <a:xfrm>
            <a:off x="609600" y="548675"/>
            <a:ext cx="113334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région lombo-pelvienne </a:t>
            </a:r>
            <a:r>
              <a:rPr lang="fr-FR" sz="2000" b="0" dirty="0">
                <a:latin typeface="Comfortaa"/>
                <a:ea typeface="Comfortaa"/>
                <a:cs typeface="Comfortaa"/>
                <a:sym typeface="Comfortaa"/>
              </a:rPr>
              <a:t>(</a:t>
            </a:r>
            <a:r>
              <a:rPr lang="fr-FR" sz="2000" dirty="0">
                <a:latin typeface="Comfortaa"/>
                <a:ea typeface="Comfortaa"/>
                <a:cs typeface="Comfortaa"/>
                <a:sym typeface="Comfortaa"/>
              </a:rPr>
              <a:t>SORENSEN TEST)</a:t>
            </a:r>
            <a:endParaRPr sz="2000" dirty="0">
              <a:latin typeface="Comfortaa"/>
              <a:ea typeface="Comfortaa"/>
              <a:cs typeface="Comfortaa"/>
              <a:sym typeface="Comfortaa"/>
            </a:endParaRPr>
          </a:p>
        </p:txBody>
      </p:sp>
      <p:pic>
        <p:nvPicPr>
          <p:cNvPr id="223" name="Google Shape;223;g3aa6964cd55_0_50" descr="The-modified-Sorensen-test-level-6-horizontal-on-the-Backstrong-apparatus.png"/>
          <p:cNvPicPr preferRelativeResize="0"/>
          <p:nvPr/>
        </p:nvPicPr>
        <p:blipFill rotWithShape="1">
          <a:blip r:embed="rId3">
            <a:alphaModFix/>
          </a:blip>
          <a:srcRect/>
          <a:stretch/>
        </p:blipFill>
        <p:spPr>
          <a:xfrm>
            <a:off x="6348275" y="2672072"/>
            <a:ext cx="5843725" cy="4165759"/>
          </a:xfrm>
          <a:prstGeom prst="rect">
            <a:avLst/>
          </a:prstGeom>
          <a:noFill/>
          <a:ln>
            <a:noFill/>
          </a:ln>
        </p:spPr>
      </p:pic>
      <p:sp>
        <p:nvSpPr>
          <p:cNvPr id="224" name="Google Shape;224;g3aa6964cd55_0_50"/>
          <p:cNvSpPr txBox="1">
            <a:spLocks noGrp="1"/>
          </p:cNvSpPr>
          <p:nvPr>
            <p:ph type="body" idx="1"/>
          </p:nvPr>
        </p:nvSpPr>
        <p:spPr>
          <a:xfrm>
            <a:off x="319300" y="1319585"/>
            <a:ext cx="11802300" cy="21150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fr-FR" sz="1800" b="1">
                <a:latin typeface="Comfortaa"/>
                <a:ea typeface="Comfortaa"/>
                <a:cs typeface="Comfortaa"/>
                <a:sym typeface="Comfortaa"/>
              </a:rPr>
              <a:t>Matériel : </a:t>
            </a:r>
            <a:r>
              <a:rPr lang="fr-FR" sz="1800">
                <a:latin typeface="Comfortaa"/>
                <a:ea typeface="Comfortaa"/>
                <a:cs typeface="Comfortaa"/>
                <a:sym typeface="Comfortaa"/>
              </a:rPr>
              <a:t>Banc à lombaires (Si pas de banc à lombaire =&gt; utilisez un banc classique en bloquant les pieds)</a:t>
            </a:r>
            <a:endParaRPr sz="1800">
              <a:latin typeface="Comfortaa"/>
              <a:ea typeface="Comfortaa"/>
              <a:cs typeface="Comfortaa"/>
              <a:sym typeface="Comfortaa"/>
            </a:endParaRPr>
          </a:p>
          <a:p>
            <a:pPr marL="0" lvl="0" indent="0" algn="l" rtl="0">
              <a:spcBef>
                <a:spcPts val="600"/>
              </a:spcBef>
              <a:spcAft>
                <a:spcPts val="0"/>
              </a:spcAft>
              <a:buNone/>
            </a:pPr>
            <a:r>
              <a:rPr lang="fr-FR" sz="1800" b="1">
                <a:latin typeface="Comfortaa"/>
                <a:ea typeface="Comfortaa"/>
                <a:cs typeface="Comfortaa"/>
                <a:sym typeface="Comfortaa"/>
              </a:rPr>
              <a:t>Déroulé du test : </a:t>
            </a:r>
            <a:endParaRPr sz="1800" b="1">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a:latin typeface="Comfortaa"/>
                <a:ea typeface="Comfortaa"/>
                <a:cs typeface="Comfortaa"/>
                <a:sym typeface="Comfortaa"/>
              </a:rPr>
              <a:t>Position horizontale - placer les épines iliaques au bord du banc</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a:latin typeface="Comfortaa"/>
                <a:ea typeface="Comfortaa"/>
                <a:cs typeface="Comfortaa"/>
                <a:sym typeface="Comfortaa"/>
              </a:rPr>
              <a:t>Bras croisés à la poitrine</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a:latin typeface="Comfortaa"/>
                <a:ea typeface="Comfortaa"/>
                <a:cs typeface="Comfortaa"/>
                <a:sym typeface="Comfortaa"/>
              </a:rPr>
              <a:t>Tenir la position le plus longtemps possible </a:t>
            </a:r>
            <a:endParaRPr sz="1800">
              <a:latin typeface="Comfortaa"/>
              <a:ea typeface="Comfortaa"/>
              <a:cs typeface="Comfortaa"/>
              <a:sym typeface="Comfortaa"/>
            </a:endParaRPr>
          </a:p>
          <a:p>
            <a:pPr marL="0" lvl="0" indent="0" algn="l" rtl="0">
              <a:spcBef>
                <a:spcPts val="600"/>
              </a:spcBef>
              <a:spcAft>
                <a:spcPts val="0"/>
              </a:spcAft>
              <a:buNone/>
            </a:pPr>
            <a:r>
              <a:rPr lang="fr-FR" sz="1800" b="1">
                <a:latin typeface="Comfortaa"/>
                <a:ea typeface="Comfortaa"/>
                <a:cs typeface="Comfortaa"/>
                <a:sym typeface="Comfortaa"/>
              </a:rPr>
              <a:t>Observable : </a:t>
            </a:r>
            <a:endParaRPr sz="1800" b="1">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a:latin typeface="Comfortaa"/>
                <a:ea typeface="Comfortaa"/>
                <a:cs typeface="Comfortaa"/>
                <a:sym typeface="Comfortaa"/>
              </a:rPr>
              <a:t>L’athlète ne tient plus </a:t>
            </a:r>
            <a:endParaRPr sz="1800">
              <a:latin typeface="Comfortaa"/>
              <a:ea typeface="Comfortaa"/>
              <a:cs typeface="Comfortaa"/>
              <a:sym typeface="Comfortaa"/>
            </a:endParaRPr>
          </a:p>
          <a:p>
            <a:pPr marL="457200" lvl="0" indent="0" algn="l" rtl="0">
              <a:spcBef>
                <a:spcPts val="600"/>
              </a:spcBef>
              <a:spcAft>
                <a:spcPts val="0"/>
              </a:spcAft>
              <a:buNone/>
            </a:pPr>
            <a:endParaRPr sz="1800">
              <a:latin typeface="Comfortaa"/>
              <a:ea typeface="Comfortaa"/>
              <a:cs typeface="Comfortaa"/>
              <a:sym typeface="Comfortaa"/>
            </a:endParaRPr>
          </a:p>
          <a:p>
            <a:pPr marL="0" lvl="0" indent="0" algn="l" rtl="0">
              <a:spcBef>
                <a:spcPts val="600"/>
              </a:spcBef>
              <a:spcAft>
                <a:spcPts val="0"/>
              </a:spcAft>
              <a:buNone/>
            </a:pPr>
            <a:endParaRPr sz="1800"/>
          </a:p>
        </p:txBody>
      </p:sp>
      <p:graphicFrame>
        <p:nvGraphicFramePr>
          <p:cNvPr id="225" name="Google Shape;225;g3aa6964cd55_0_50"/>
          <p:cNvGraphicFramePr/>
          <p:nvPr>
            <p:extLst>
              <p:ext uri="{D42A27DB-BD31-4B8C-83A1-F6EECF244321}">
                <p14:modId xmlns:p14="http://schemas.microsoft.com/office/powerpoint/2010/main" val="683247228"/>
              </p:ext>
            </p:extLst>
          </p:nvPr>
        </p:nvGraphicFramePr>
        <p:xfrm>
          <a:off x="236060" y="3959596"/>
          <a:ext cx="6006400" cy="2750535"/>
        </p:xfrm>
        <a:graphic>
          <a:graphicData uri="http://schemas.openxmlformats.org/drawingml/2006/table">
            <a:tbl>
              <a:tblPr>
                <a:noFill/>
                <a:tableStyleId>{5B55A3F1-B6AE-4880-9070-CC6AC8FFDEEA}</a:tableStyleId>
              </a:tblPr>
              <a:tblGrid>
                <a:gridCol w="847425">
                  <a:extLst>
                    <a:ext uri="{9D8B030D-6E8A-4147-A177-3AD203B41FA5}">
                      <a16:colId xmlns:a16="http://schemas.microsoft.com/office/drawing/2014/main" val="20000"/>
                    </a:ext>
                  </a:extLst>
                </a:gridCol>
                <a:gridCol w="5158975">
                  <a:extLst>
                    <a:ext uri="{9D8B030D-6E8A-4147-A177-3AD203B41FA5}">
                      <a16:colId xmlns:a16="http://schemas.microsoft.com/office/drawing/2014/main" val="20001"/>
                    </a:ext>
                  </a:extLst>
                </a:gridCol>
              </a:tblGrid>
              <a:tr h="269250">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4355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 ou &lt; 60”</a:t>
                      </a:r>
                      <a:endParaRPr sz="1800" b="1" dirty="0"/>
                    </a:p>
                  </a:txBody>
                  <a:tcPr marL="91425" marR="91425" marT="91425" marB="91425" anchor="ctr"/>
                </a:tc>
                <a:extLst>
                  <a:ext uri="{0D108BD9-81ED-4DB2-BD59-A6C34878D82A}">
                    <a16:rowId xmlns:a16="http://schemas.microsoft.com/office/drawing/2014/main" val="10001"/>
                  </a:ext>
                </a:extLst>
              </a:tr>
              <a:tr h="544525">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entre 60” et 120”</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90850">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entre 120” et 180”</a:t>
                      </a:r>
                      <a:endParaRPr b="1" dirty="0"/>
                    </a:p>
                  </a:txBody>
                  <a:tcPr marL="91425" marR="91425" marT="91425" marB="91425" anchor="ctr"/>
                </a:tc>
                <a:extLst>
                  <a:ext uri="{0D108BD9-81ED-4DB2-BD59-A6C34878D82A}">
                    <a16:rowId xmlns:a16="http://schemas.microsoft.com/office/drawing/2014/main" val="10003"/>
                  </a:ext>
                </a:extLst>
              </a:tr>
              <a:tr h="575400">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&gt; 180”</a:t>
                      </a:r>
                      <a:endParaRPr sz="18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2" name="ZoneTexte 1">
            <a:extLst>
              <a:ext uri="{FF2B5EF4-FFF2-40B4-BE49-F238E27FC236}">
                <a16:creationId xmlns:a16="http://schemas.microsoft.com/office/drawing/2014/main" id="{88C5BBB1-551B-3DE3-9059-9AFC0C8F66A6}"/>
              </a:ext>
            </a:extLst>
          </p:cNvPr>
          <p:cNvSpPr txBox="1"/>
          <p:nvPr/>
        </p:nvSpPr>
        <p:spPr>
          <a:xfrm>
            <a:off x="4855464" y="1832662"/>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aa6964cd55_0_107"/>
          <p:cNvSpPr txBox="1">
            <a:spLocks noGrp="1"/>
          </p:cNvSpPr>
          <p:nvPr>
            <p:ph type="title"/>
          </p:nvPr>
        </p:nvSpPr>
        <p:spPr>
          <a:xfrm>
            <a:off x="609600" y="548680"/>
            <a:ext cx="70845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du grip</a:t>
            </a:r>
            <a:r>
              <a:rPr lang="fr-FR" sz="1800" dirty="0">
                <a:latin typeface="Comfortaa"/>
                <a:ea typeface="Comfortaa"/>
                <a:cs typeface="Comfortaa"/>
                <a:sym typeface="Comfortaa"/>
              </a:rPr>
              <a:t>  (</a:t>
            </a:r>
            <a:r>
              <a:rPr lang="fr-FR" sz="2000" dirty="0">
                <a:latin typeface="Comfortaa"/>
                <a:ea typeface="Comfortaa"/>
                <a:cs typeface="Comfortaa"/>
                <a:sym typeface="Comfortaa"/>
              </a:rPr>
              <a:t>DEAD HANG TEST)</a:t>
            </a:r>
            <a:endParaRPr sz="2000" dirty="0">
              <a:latin typeface="Comfortaa"/>
              <a:ea typeface="Comfortaa"/>
              <a:cs typeface="Comfortaa"/>
              <a:sym typeface="Comfortaa"/>
            </a:endParaRPr>
          </a:p>
          <a:p>
            <a:pPr marL="0" lvl="0" indent="0" algn="l" rtl="0">
              <a:spcBef>
                <a:spcPts val="0"/>
              </a:spcBef>
              <a:spcAft>
                <a:spcPts val="0"/>
              </a:spcAft>
              <a:buNone/>
            </a:pPr>
            <a:endParaRPr dirty="0"/>
          </a:p>
        </p:txBody>
      </p:sp>
      <p:sp>
        <p:nvSpPr>
          <p:cNvPr id="232" name="Google Shape;232;g3aa6964cd55_0_107"/>
          <p:cNvSpPr txBox="1">
            <a:spLocks noGrp="1"/>
          </p:cNvSpPr>
          <p:nvPr>
            <p:ph type="body" idx="1"/>
          </p:nvPr>
        </p:nvSpPr>
        <p:spPr>
          <a:xfrm>
            <a:off x="624425" y="1206994"/>
            <a:ext cx="7069500" cy="32007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Matériel : 1 barre de traction</a:t>
            </a:r>
            <a:endParaRPr sz="18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Déroulé du test : </a:t>
            </a:r>
            <a:endParaRPr sz="1800" b="1" dirty="0">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dirty="0">
                <a:latin typeface="Comfortaa"/>
                <a:ea typeface="Comfortaa"/>
                <a:cs typeface="Comfortaa"/>
                <a:sym typeface="Comfortaa"/>
              </a:rPr>
              <a:t>Position suspension complète </a:t>
            </a:r>
            <a:endParaRPr sz="1800" dirty="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dirty="0">
                <a:latin typeface="Comfortaa"/>
                <a:ea typeface="Comfortaa"/>
                <a:cs typeface="Comfortaa"/>
                <a:sym typeface="Comfortaa"/>
              </a:rPr>
              <a:t>Tenir la position avec un grip complet (pronation)</a:t>
            </a:r>
            <a:endParaRPr sz="18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Observable : </a:t>
            </a:r>
            <a:endParaRPr sz="1800" b="1" dirty="0">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dirty="0">
                <a:latin typeface="Comfortaa"/>
                <a:ea typeface="Comfortaa"/>
                <a:cs typeface="Comfortaa"/>
                <a:sym typeface="Comfortaa"/>
              </a:rPr>
              <a:t>L’athlète ne tient plus </a:t>
            </a:r>
            <a:endParaRPr sz="1800" dirty="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dirty="0">
                <a:latin typeface="Comfortaa"/>
                <a:ea typeface="Comfortaa"/>
                <a:cs typeface="Comfortaa"/>
                <a:sym typeface="Comfortaa"/>
              </a:rPr>
              <a:t>Le grip lâche </a:t>
            </a:r>
            <a:endParaRPr sz="1800" dirty="0">
              <a:latin typeface="Comfortaa"/>
              <a:ea typeface="Comfortaa"/>
              <a:cs typeface="Comfortaa"/>
              <a:sym typeface="Comfortaa"/>
            </a:endParaRPr>
          </a:p>
          <a:p>
            <a:pPr marL="0" lvl="0" indent="0" algn="l" rtl="0">
              <a:spcBef>
                <a:spcPts val="600"/>
              </a:spcBef>
              <a:spcAft>
                <a:spcPts val="0"/>
              </a:spcAft>
              <a:buNone/>
            </a:pPr>
            <a:r>
              <a:rPr lang="fr-FR" sz="1800" dirty="0">
                <a:latin typeface="Comfortaa"/>
                <a:ea typeface="Comfortaa"/>
                <a:cs typeface="Comfortaa"/>
                <a:sym typeface="Comfortaa"/>
              </a:rPr>
              <a:t>Si 30” - 60” =&gt; </a:t>
            </a:r>
            <a:r>
              <a:rPr lang="fr-FR" sz="1800" b="1" dirty="0" err="1">
                <a:latin typeface="Comfortaa"/>
                <a:ea typeface="Comfortaa"/>
                <a:cs typeface="Comfortaa"/>
                <a:sym typeface="Comfortaa"/>
              </a:rPr>
              <a:t>Australian</a:t>
            </a:r>
            <a:r>
              <a:rPr lang="fr-FR" sz="1800" b="1" dirty="0">
                <a:latin typeface="Comfortaa"/>
                <a:ea typeface="Comfortaa"/>
                <a:cs typeface="Comfortaa"/>
                <a:sym typeface="Comfortaa"/>
              </a:rPr>
              <a:t> pull up</a:t>
            </a:r>
            <a:endParaRPr sz="18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dirty="0">
                <a:latin typeface="Comfortaa"/>
                <a:ea typeface="Comfortaa"/>
                <a:cs typeface="Comfortaa"/>
                <a:sym typeface="Comfortaa"/>
              </a:rPr>
              <a:t>Si supérieur à 60 “ =&gt; </a:t>
            </a:r>
            <a:r>
              <a:rPr lang="fr-FR" sz="1800" b="1" dirty="0">
                <a:latin typeface="Comfortaa"/>
                <a:ea typeface="Comfortaa"/>
                <a:cs typeface="Comfortaa"/>
                <a:sym typeface="Comfortaa"/>
              </a:rPr>
              <a:t>Pull up</a:t>
            </a:r>
            <a:endParaRPr sz="1800" b="1" dirty="0">
              <a:latin typeface="Comfortaa"/>
              <a:ea typeface="Comfortaa"/>
              <a:cs typeface="Comfortaa"/>
              <a:sym typeface="Comfortaa"/>
            </a:endParaRPr>
          </a:p>
          <a:p>
            <a:pPr marL="0" lvl="0" indent="0" algn="l" rtl="0">
              <a:spcBef>
                <a:spcPts val="600"/>
              </a:spcBef>
              <a:spcAft>
                <a:spcPts val="0"/>
              </a:spcAft>
              <a:buNone/>
            </a:pPr>
            <a:endParaRPr dirty="0">
              <a:latin typeface="Comfortaa"/>
              <a:ea typeface="Comfortaa"/>
              <a:cs typeface="Comfortaa"/>
              <a:sym typeface="Comfortaa"/>
            </a:endParaRPr>
          </a:p>
        </p:txBody>
      </p:sp>
      <p:pic>
        <p:nvPicPr>
          <p:cNvPr id="233" name="Google Shape;233;g3aa6964cd55_0_107" title="fit-athletic-woman-doing-dead-hang-crossfit-gym_126745-3425.jpg"/>
          <p:cNvPicPr preferRelativeResize="0">
            <a:picLocks noGrp="1"/>
          </p:cNvPicPr>
          <p:nvPr>
            <p:ph type="pic" idx="2"/>
          </p:nvPr>
        </p:nvPicPr>
        <p:blipFill rotWithShape="1">
          <a:blip r:embed="rId3">
            <a:alphaModFix/>
          </a:blip>
          <a:srcRect l="3148" r="3157"/>
          <a:stretch/>
        </p:blipFill>
        <p:spPr>
          <a:xfrm>
            <a:off x="7920905" y="0"/>
            <a:ext cx="4295700" cy="6877200"/>
          </a:xfrm>
          <a:prstGeom prst="rect">
            <a:avLst/>
          </a:prstGeom>
        </p:spPr>
      </p:pic>
      <p:graphicFrame>
        <p:nvGraphicFramePr>
          <p:cNvPr id="234" name="Google Shape;234;g3aa6964cd55_0_107"/>
          <p:cNvGraphicFramePr/>
          <p:nvPr/>
        </p:nvGraphicFramePr>
        <p:xfrm>
          <a:off x="1472639" y="4327040"/>
          <a:ext cx="5609675" cy="2407560"/>
        </p:xfrm>
        <a:graphic>
          <a:graphicData uri="http://schemas.openxmlformats.org/drawingml/2006/table">
            <a:tbl>
              <a:tblPr>
                <a:noFill/>
                <a:tableStyleId>{5B55A3F1-B6AE-4880-9070-CC6AC8FFDEEA}</a:tableStyleId>
              </a:tblPr>
              <a:tblGrid>
                <a:gridCol w="853100">
                  <a:extLst>
                    <a:ext uri="{9D8B030D-6E8A-4147-A177-3AD203B41FA5}">
                      <a16:colId xmlns:a16="http://schemas.microsoft.com/office/drawing/2014/main" val="20000"/>
                    </a:ext>
                  </a:extLst>
                </a:gridCol>
                <a:gridCol w="4756575">
                  <a:extLst>
                    <a:ext uri="{9D8B030D-6E8A-4147-A177-3AD203B41FA5}">
                      <a16:colId xmlns:a16="http://schemas.microsoft.com/office/drawing/2014/main" val="20001"/>
                    </a:ext>
                  </a:extLst>
                </a:gridCol>
              </a:tblGrid>
              <a:tr h="33847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54980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douleur lors du test ou &lt; 30”</a:t>
                      </a:r>
                      <a:endParaRPr sz="1800"/>
                    </a:p>
                  </a:txBody>
                  <a:tcPr marL="91425" marR="91425" marT="91425" marB="91425" anchor="ctr"/>
                </a:tc>
                <a:extLst>
                  <a:ext uri="{0D108BD9-81ED-4DB2-BD59-A6C34878D82A}">
                    <a16:rowId xmlns:a16="http://schemas.microsoft.com/office/drawing/2014/main" val="10001"/>
                  </a:ext>
                </a:extLst>
              </a:tr>
              <a:tr h="465200">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Entre 30” et 60”</a:t>
                      </a:r>
                      <a:endParaRPr sz="180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04775">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Entre 60” et 90”</a:t>
                      </a:r>
                      <a:endParaRPr sz="1800"/>
                    </a:p>
                  </a:txBody>
                  <a:tcPr marL="91425" marR="91425" marT="91425" marB="91425" anchor="ctr"/>
                </a:tc>
                <a:extLst>
                  <a:ext uri="{0D108BD9-81ED-4DB2-BD59-A6C34878D82A}">
                    <a16:rowId xmlns:a16="http://schemas.microsoft.com/office/drawing/2014/main" val="10003"/>
                  </a:ext>
                </a:extLst>
              </a:tr>
              <a:tr h="491575">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&gt; 90”</a:t>
                      </a:r>
                      <a:endParaRPr sz="1800"/>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3af9b71f33a_0_0" title="traction_asutralienne_prise_supination_600x600 (1) - copie.jpg"/>
          <p:cNvPicPr preferRelativeResize="0"/>
          <p:nvPr/>
        </p:nvPicPr>
        <p:blipFill>
          <a:blip r:embed="rId3">
            <a:alphaModFix/>
          </a:blip>
          <a:srcRect l="27222"/>
          <a:stretch>
            <a:fillRect/>
          </a:stretch>
        </p:blipFill>
        <p:spPr>
          <a:xfrm>
            <a:off x="7403690" y="1417314"/>
            <a:ext cx="4592686" cy="3944063"/>
          </a:xfrm>
          <a:prstGeom prst="rect">
            <a:avLst/>
          </a:prstGeom>
          <a:noFill/>
          <a:ln>
            <a:noFill/>
          </a:ln>
        </p:spPr>
      </p:pic>
      <p:sp>
        <p:nvSpPr>
          <p:cNvPr id="241" name="Google Shape;241;g3af9b71f33a_0_0"/>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de traction </a:t>
            </a:r>
            <a:r>
              <a:rPr lang="fr-FR" sz="2000" b="0" dirty="0">
                <a:latin typeface="Comfortaa"/>
                <a:ea typeface="Comfortaa"/>
                <a:cs typeface="Comfortaa"/>
                <a:sym typeface="Comfortaa"/>
              </a:rPr>
              <a:t>(</a:t>
            </a:r>
            <a:r>
              <a:rPr lang="fr-FR" sz="2000" dirty="0">
                <a:latin typeface="Comfortaa"/>
                <a:ea typeface="Comfortaa"/>
                <a:cs typeface="Comfortaa"/>
                <a:sym typeface="Comfortaa"/>
              </a:rPr>
              <a:t>AUSTRALIAN PULL UP TEST)</a:t>
            </a:r>
            <a:endParaRPr sz="2000" dirty="0"/>
          </a:p>
        </p:txBody>
      </p:sp>
      <p:sp>
        <p:nvSpPr>
          <p:cNvPr id="242" name="Google Shape;242;g3af9b71f33a_0_0"/>
          <p:cNvSpPr txBox="1">
            <a:spLocks noGrp="1"/>
          </p:cNvSpPr>
          <p:nvPr>
            <p:ph type="body" idx="1"/>
          </p:nvPr>
        </p:nvSpPr>
        <p:spPr>
          <a:xfrm>
            <a:off x="485725" y="1376700"/>
            <a:ext cx="6543036" cy="26913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fr-FR" sz="2000" b="1" dirty="0">
                <a:latin typeface="Comfortaa"/>
                <a:ea typeface="Comfortaa"/>
                <a:cs typeface="Comfortaa"/>
                <a:sym typeface="Comfortaa"/>
              </a:rPr>
              <a:t>Matériel : 1 barre de traction basse</a:t>
            </a:r>
            <a:endParaRPr sz="2000" b="1" dirty="0">
              <a:latin typeface="Comfortaa"/>
              <a:ea typeface="Comfortaa"/>
              <a:cs typeface="Comfortaa"/>
              <a:sym typeface="Comfortaa"/>
            </a:endParaRPr>
          </a:p>
          <a:p>
            <a:pPr marL="0" lvl="0" indent="0" algn="l" rtl="0">
              <a:spcBef>
                <a:spcPts val="600"/>
              </a:spcBef>
              <a:spcAft>
                <a:spcPts val="0"/>
              </a:spcAft>
              <a:buNone/>
            </a:pPr>
            <a:r>
              <a:rPr lang="fr-FR" sz="2000" b="1" dirty="0">
                <a:latin typeface="Comfortaa"/>
                <a:ea typeface="Comfortaa"/>
                <a:cs typeface="Comfortaa"/>
                <a:sym typeface="Comfortaa"/>
              </a:rPr>
              <a:t>Déroulé du test : </a:t>
            </a:r>
            <a:endParaRPr sz="2000" b="1" dirty="0">
              <a:latin typeface="Comfortaa"/>
              <a:ea typeface="Comfortaa"/>
              <a:cs typeface="Comfortaa"/>
              <a:sym typeface="Comfortaa"/>
            </a:endParaRPr>
          </a:p>
          <a:p>
            <a:pPr marL="457200" lvl="0" indent="-327660" algn="l" rtl="0">
              <a:spcBef>
                <a:spcPts val="600"/>
              </a:spcBef>
              <a:spcAft>
                <a:spcPts val="0"/>
              </a:spcAft>
              <a:buSzPts val="1560"/>
              <a:buFont typeface="Comfortaa"/>
              <a:buChar char="-"/>
            </a:pPr>
            <a:r>
              <a:rPr lang="fr-FR" sz="2000" dirty="0">
                <a:latin typeface="Comfortaa"/>
                <a:ea typeface="Comfortaa"/>
                <a:cs typeface="Comfortaa"/>
                <a:sym typeface="Comfortaa"/>
              </a:rPr>
              <a:t>Allongé au sol sous la barre</a:t>
            </a:r>
            <a:endParaRPr sz="2000" dirty="0">
              <a:latin typeface="Comfortaa"/>
              <a:ea typeface="Comfortaa"/>
              <a:cs typeface="Comfortaa"/>
              <a:sym typeface="Comfortaa"/>
            </a:endParaRPr>
          </a:p>
          <a:p>
            <a:pPr marL="457200" lvl="0" indent="-327660" algn="l" rtl="0">
              <a:spcBef>
                <a:spcPts val="0"/>
              </a:spcBef>
              <a:spcAft>
                <a:spcPts val="0"/>
              </a:spcAft>
              <a:buSzPts val="1560"/>
              <a:buFont typeface="Comfortaa"/>
              <a:buChar char="-"/>
            </a:pPr>
            <a:r>
              <a:rPr lang="fr-FR" sz="2000" dirty="0">
                <a:latin typeface="Comfortaa"/>
                <a:ea typeface="Comfortaa"/>
                <a:cs typeface="Comfortaa"/>
                <a:sym typeface="Comfortaa"/>
              </a:rPr>
              <a:t>Prise de main supination - largeur épaule </a:t>
            </a:r>
            <a:endParaRPr sz="2000" dirty="0">
              <a:latin typeface="Comfortaa"/>
              <a:ea typeface="Comfortaa"/>
              <a:cs typeface="Comfortaa"/>
              <a:sym typeface="Comfortaa"/>
            </a:endParaRPr>
          </a:p>
          <a:p>
            <a:pPr marL="457200" lvl="0" indent="-327660" algn="l" rtl="0">
              <a:spcBef>
                <a:spcPts val="0"/>
              </a:spcBef>
              <a:spcAft>
                <a:spcPts val="0"/>
              </a:spcAft>
              <a:buSzPts val="1560"/>
              <a:buFont typeface="Comfortaa"/>
              <a:buChar char="-"/>
            </a:pPr>
            <a:r>
              <a:rPr lang="fr-FR" sz="2000" dirty="0">
                <a:latin typeface="Comfortaa"/>
                <a:ea typeface="Comfortaa"/>
                <a:cs typeface="Comfortaa"/>
                <a:sym typeface="Comfortaa"/>
              </a:rPr>
              <a:t>Se tracter d’un bloc </a:t>
            </a:r>
            <a:endParaRPr sz="2000" dirty="0">
              <a:latin typeface="Comfortaa"/>
              <a:ea typeface="Comfortaa"/>
              <a:cs typeface="Comfortaa"/>
              <a:sym typeface="Comfortaa"/>
            </a:endParaRPr>
          </a:p>
          <a:p>
            <a:pPr marL="457200" lvl="0" indent="-327660" algn="l" rtl="0">
              <a:spcBef>
                <a:spcPts val="0"/>
              </a:spcBef>
              <a:spcAft>
                <a:spcPts val="0"/>
              </a:spcAft>
              <a:buSzPts val="1560"/>
              <a:buFont typeface="Comfortaa"/>
              <a:buChar char="-"/>
            </a:pPr>
            <a:r>
              <a:rPr lang="fr-FR" sz="2000" dirty="0">
                <a:latin typeface="Comfortaa"/>
                <a:ea typeface="Comfortaa"/>
                <a:cs typeface="Comfortaa"/>
                <a:sym typeface="Comfortaa"/>
              </a:rPr>
              <a:t>Répétition max </a:t>
            </a:r>
            <a:endParaRPr sz="2000" dirty="0">
              <a:latin typeface="Comfortaa"/>
              <a:ea typeface="Comfortaa"/>
              <a:cs typeface="Comfortaa"/>
              <a:sym typeface="Comfortaa"/>
            </a:endParaRPr>
          </a:p>
          <a:p>
            <a:pPr marL="0" lvl="0" indent="0" algn="l" rtl="0">
              <a:spcBef>
                <a:spcPts val="600"/>
              </a:spcBef>
              <a:spcAft>
                <a:spcPts val="0"/>
              </a:spcAft>
              <a:buNone/>
            </a:pPr>
            <a:r>
              <a:rPr lang="fr-FR" sz="2000" b="1" dirty="0">
                <a:latin typeface="Comfortaa"/>
                <a:ea typeface="Comfortaa"/>
                <a:cs typeface="Comfortaa"/>
                <a:sym typeface="Comfortaa"/>
              </a:rPr>
              <a:t>Observable : </a:t>
            </a:r>
            <a:endParaRPr sz="2000" b="1" dirty="0">
              <a:latin typeface="Comfortaa"/>
              <a:ea typeface="Comfortaa"/>
              <a:cs typeface="Comfortaa"/>
              <a:sym typeface="Comfortaa"/>
            </a:endParaRPr>
          </a:p>
          <a:p>
            <a:pPr marL="457200" lvl="0" indent="-340360" algn="l" rtl="0">
              <a:spcBef>
                <a:spcPts val="600"/>
              </a:spcBef>
              <a:spcAft>
                <a:spcPts val="0"/>
              </a:spcAft>
              <a:buSzPts val="1760"/>
              <a:buFont typeface="Comfortaa"/>
              <a:buChar char="-"/>
            </a:pPr>
            <a:r>
              <a:rPr lang="fr-FR" sz="2000" dirty="0">
                <a:latin typeface="Comfortaa"/>
                <a:ea typeface="Comfortaa"/>
                <a:cs typeface="Comfortaa"/>
                <a:sym typeface="Comfortaa"/>
              </a:rPr>
              <a:t>Dès que le gainage n’est plus tenu : </a:t>
            </a:r>
            <a:r>
              <a:rPr lang="fr-FR" sz="2000" b="1" dirty="0">
                <a:latin typeface="Comfortaa"/>
                <a:ea typeface="Comfortaa"/>
                <a:cs typeface="Comfortaa"/>
                <a:sym typeface="Comfortaa"/>
              </a:rPr>
              <a:t>“STOP !</a:t>
            </a:r>
            <a:r>
              <a:rPr lang="fr-FR" b="1" dirty="0">
                <a:latin typeface="Comfortaa"/>
                <a:ea typeface="Comfortaa"/>
                <a:cs typeface="Comfortaa"/>
                <a:sym typeface="Comfortaa"/>
              </a:rPr>
              <a:t>”</a:t>
            </a:r>
            <a:endParaRPr b="1" dirty="0">
              <a:latin typeface="Comfortaa"/>
              <a:ea typeface="Comfortaa"/>
              <a:cs typeface="Comfortaa"/>
              <a:sym typeface="Comfortaa"/>
            </a:endParaRPr>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graphicFrame>
        <p:nvGraphicFramePr>
          <p:cNvPr id="243" name="Google Shape;243;g3af9b71f33a_0_0"/>
          <p:cNvGraphicFramePr/>
          <p:nvPr>
            <p:extLst>
              <p:ext uri="{D42A27DB-BD31-4B8C-83A1-F6EECF244321}">
                <p14:modId xmlns:p14="http://schemas.microsoft.com/office/powerpoint/2010/main" val="2284874023"/>
              </p:ext>
            </p:extLst>
          </p:nvPr>
        </p:nvGraphicFramePr>
        <p:xfrm>
          <a:off x="550036" y="4263136"/>
          <a:ext cx="4772775" cy="2336250"/>
        </p:xfrm>
        <a:graphic>
          <a:graphicData uri="http://schemas.openxmlformats.org/drawingml/2006/table">
            <a:tbl>
              <a:tblPr>
                <a:noFill/>
                <a:tableStyleId>{5B55A3F1-B6AE-4880-9070-CC6AC8FFDEEA}</a:tableStyleId>
              </a:tblPr>
              <a:tblGrid>
                <a:gridCol w="1590925">
                  <a:extLst>
                    <a:ext uri="{9D8B030D-6E8A-4147-A177-3AD203B41FA5}">
                      <a16:colId xmlns:a16="http://schemas.microsoft.com/office/drawing/2014/main" val="20000"/>
                    </a:ext>
                  </a:extLst>
                </a:gridCol>
                <a:gridCol w="1590925">
                  <a:extLst>
                    <a:ext uri="{9D8B030D-6E8A-4147-A177-3AD203B41FA5}">
                      <a16:colId xmlns:a16="http://schemas.microsoft.com/office/drawing/2014/main" val="20001"/>
                    </a:ext>
                  </a:extLst>
                </a:gridCol>
                <a:gridCol w="1590925">
                  <a:extLst>
                    <a:ext uri="{9D8B030D-6E8A-4147-A177-3AD203B41FA5}">
                      <a16:colId xmlns:a16="http://schemas.microsoft.com/office/drawing/2014/main" val="20002"/>
                    </a:ext>
                  </a:extLst>
                </a:gridCol>
              </a:tblGrid>
              <a:tr h="467250">
                <a:tc>
                  <a:txBody>
                    <a:bodyPr/>
                    <a:lstStyle/>
                    <a:p>
                      <a:pPr marL="0" lvl="0" indent="0" algn="ctr" rtl="0">
                        <a:spcBef>
                          <a:spcPts val="0"/>
                        </a:spcBef>
                        <a:spcAft>
                          <a:spcPts val="0"/>
                        </a:spcAft>
                        <a:buNone/>
                      </a:pPr>
                      <a:r>
                        <a:rPr lang="fr-FR" b="1"/>
                        <a:t>SCORE </a:t>
                      </a:r>
                      <a:endParaRPr b="1"/>
                    </a:p>
                  </a:txBody>
                  <a:tcPr marL="91425" marR="91425" marT="91425" marB="91425"/>
                </a:tc>
                <a:tc>
                  <a:txBody>
                    <a:bodyPr/>
                    <a:lstStyle/>
                    <a:p>
                      <a:pPr marL="0" lvl="0" indent="0" algn="ctr" rtl="0">
                        <a:spcBef>
                          <a:spcPts val="0"/>
                        </a:spcBef>
                        <a:spcAft>
                          <a:spcPts val="0"/>
                        </a:spcAft>
                        <a:buNone/>
                      </a:pPr>
                      <a:r>
                        <a:rPr lang="fr-FR" b="1"/>
                        <a:t>WOMEN </a:t>
                      </a:r>
                      <a:endParaRPr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t>MEN</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67250">
                <a:tc>
                  <a:txBody>
                    <a:bodyPr/>
                    <a:lstStyle/>
                    <a:p>
                      <a:pPr marL="0" lvl="0" indent="0" algn="ctr" rtl="0">
                        <a:spcBef>
                          <a:spcPts val="0"/>
                        </a:spcBef>
                        <a:spcAft>
                          <a:spcPts val="0"/>
                        </a:spcAft>
                        <a:buNone/>
                      </a:pPr>
                      <a:r>
                        <a:rPr lang="fr-FR" b="1"/>
                        <a:t>0</a:t>
                      </a:r>
                      <a:endParaRPr b="1"/>
                    </a:p>
                  </a:txBody>
                  <a:tcPr marL="91425" marR="91425" marT="91425" marB="91425" anchor="ctr">
                    <a:lnR w="9525" cap="flat" cmpd="sng">
                      <a:solidFill>
                        <a:srgbClr val="9E9E9E"/>
                      </a:solidFill>
                      <a:prstDash val="solid"/>
                      <a:round/>
                      <a:headEnd type="none" w="sm" len="sm"/>
                      <a:tailEnd type="none" w="sm" len="sm"/>
                    </a:lnR>
                    <a:solidFill>
                      <a:srgbClr val="FF0000"/>
                    </a:solidFill>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0</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a:solidFill>
                            <a:schemeClr val="dk2"/>
                          </a:solidFill>
                          <a:latin typeface="Comfortaa"/>
                          <a:ea typeface="Comfortaa"/>
                          <a:cs typeface="Comfortaa"/>
                          <a:sym typeface="Comfortaa"/>
                        </a:rPr>
                        <a:t>0</a:t>
                      </a:r>
                      <a:endParaRPr b="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67250">
                <a:tc>
                  <a:txBody>
                    <a:bodyPr/>
                    <a:lstStyle/>
                    <a:p>
                      <a:pPr marL="0" lvl="0" indent="0" algn="ctr" rtl="0">
                        <a:spcBef>
                          <a:spcPts val="0"/>
                        </a:spcBef>
                        <a:spcAft>
                          <a:spcPts val="0"/>
                        </a:spcAft>
                        <a:buNone/>
                      </a:pPr>
                      <a:r>
                        <a:rPr lang="fr-FR" b="1"/>
                        <a:t>1</a:t>
                      </a:r>
                      <a:endParaRPr b="1"/>
                    </a:p>
                  </a:txBody>
                  <a:tcPr marL="91425" marR="91425" marT="91425" marB="91425" anchor="ctr">
                    <a:lnR w="9525" cap="flat" cmpd="sng">
                      <a:solidFill>
                        <a:srgbClr val="9E9E9E"/>
                      </a:solidFill>
                      <a:prstDash val="solid"/>
                      <a:round/>
                      <a:headEnd type="none" w="sm" len="sm"/>
                      <a:tailEnd type="none" w="sm" len="sm"/>
                    </a:lnR>
                    <a:solidFill>
                      <a:srgbClr val="FF9900"/>
                    </a:solidFill>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1 - 3</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a:solidFill>
                            <a:schemeClr val="dk2"/>
                          </a:solidFill>
                          <a:latin typeface="Comfortaa"/>
                          <a:ea typeface="Comfortaa"/>
                          <a:cs typeface="Comfortaa"/>
                          <a:sym typeface="Comfortaa"/>
                        </a:rPr>
                        <a:t>1 - 5</a:t>
                      </a:r>
                      <a:endParaRPr b="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67250">
                <a:tc>
                  <a:txBody>
                    <a:bodyPr/>
                    <a:lstStyle/>
                    <a:p>
                      <a:pPr marL="0" lvl="0" indent="0" algn="ctr" rtl="0">
                        <a:spcBef>
                          <a:spcPts val="0"/>
                        </a:spcBef>
                        <a:spcAft>
                          <a:spcPts val="0"/>
                        </a:spcAft>
                        <a:buNone/>
                      </a:pPr>
                      <a:r>
                        <a:rPr lang="fr-FR" b="1"/>
                        <a:t>2</a:t>
                      </a:r>
                      <a:endParaRPr b="1"/>
                    </a:p>
                  </a:txBody>
                  <a:tcPr marL="91425" marR="91425" marT="91425" marB="91425" anchor="ctr">
                    <a:lnR w="9525" cap="flat" cmpd="sng">
                      <a:solidFill>
                        <a:srgbClr val="9E9E9E"/>
                      </a:solidFill>
                      <a:prstDash val="solid"/>
                      <a:round/>
                      <a:headEnd type="none" w="sm" len="sm"/>
                      <a:tailEnd type="none" w="sm" len="sm"/>
                    </a:lnR>
                    <a:solidFill>
                      <a:srgbClr val="FFFF00"/>
                    </a:solidFill>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4 - 8</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6 - 12</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67250">
                <a:tc>
                  <a:txBody>
                    <a:bodyPr/>
                    <a:lstStyle/>
                    <a:p>
                      <a:pPr marL="0" lvl="0" indent="0" algn="ctr" rtl="0">
                        <a:spcBef>
                          <a:spcPts val="0"/>
                        </a:spcBef>
                        <a:spcAft>
                          <a:spcPts val="0"/>
                        </a:spcAft>
                        <a:buNone/>
                      </a:pPr>
                      <a:r>
                        <a:rPr lang="fr-FR" b="1"/>
                        <a:t>3 </a:t>
                      </a:r>
                      <a:endParaRPr b="1"/>
                    </a:p>
                  </a:txBody>
                  <a:tcPr marL="91425" marR="91425" marT="91425" marB="91425" anchor="ctr">
                    <a:lnR w="9525" cap="flat" cmpd="sng">
                      <a:solidFill>
                        <a:srgbClr val="9E9E9E"/>
                      </a:solidFill>
                      <a:prstDash val="solid"/>
                      <a:round/>
                      <a:headEnd type="none" w="sm" len="sm"/>
                      <a:tailEnd type="none" w="sm" len="sm"/>
                    </a:lnR>
                    <a:solidFill>
                      <a:srgbClr val="00FF00"/>
                    </a:solidFill>
                  </a:tcPr>
                </a:tc>
                <a:tc>
                  <a:txBody>
                    <a:bodyPr/>
                    <a:lstStyle/>
                    <a:p>
                      <a:pPr marL="0" lvl="0" indent="0" algn="ctr" rtl="0">
                        <a:spcBef>
                          <a:spcPts val="0"/>
                        </a:spcBef>
                        <a:spcAft>
                          <a:spcPts val="0"/>
                        </a:spcAft>
                        <a:buNone/>
                      </a:pPr>
                      <a:r>
                        <a:rPr lang="fr-FR" b="0">
                          <a:solidFill>
                            <a:schemeClr val="dk2"/>
                          </a:solidFill>
                          <a:latin typeface="Comfortaa"/>
                          <a:ea typeface="Comfortaa"/>
                          <a:cs typeface="Comfortaa"/>
                          <a:sym typeface="Comfortaa"/>
                        </a:rPr>
                        <a:t>&gt; 9</a:t>
                      </a:r>
                      <a:endParaRPr b="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&gt; 13</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ZoneTexte 1">
            <a:extLst>
              <a:ext uri="{FF2B5EF4-FFF2-40B4-BE49-F238E27FC236}">
                <a16:creationId xmlns:a16="http://schemas.microsoft.com/office/drawing/2014/main" id="{722F291E-A351-D16C-EFF6-299B8FB90152}"/>
              </a:ext>
            </a:extLst>
          </p:cNvPr>
          <p:cNvSpPr txBox="1"/>
          <p:nvPr/>
        </p:nvSpPr>
        <p:spPr>
          <a:xfrm>
            <a:off x="4855464" y="1863142"/>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aa6964cd55_0_116"/>
          <p:cNvSpPr txBox="1">
            <a:spLocks noGrp="1"/>
          </p:cNvSpPr>
          <p:nvPr>
            <p:ph type="title"/>
          </p:nvPr>
        </p:nvSpPr>
        <p:spPr>
          <a:xfrm>
            <a:off x="609600" y="548680"/>
            <a:ext cx="70845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de traction </a:t>
            </a:r>
            <a:r>
              <a:rPr lang="fr-FR" sz="2000" b="0" dirty="0">
                <a:latin typeface="Comfortaa"/>
                <a:ea typeface="Comfortaa"/>
                <a:cs typeface="Comfortaa"/>
                <a:sym typeface="Comfortaa"/>
              </a:rPr>
              <a:t>(</a:t>
            </a:r>
            <a:r>
              <a:rPr lang="fr-FR" sz="2000" dirty="0">
                <a:latin typeface="Comfortaa"/>
                <a:ea typeface="Comfortaa"/>
                <a:cs typeface="Comfortaa"/>
                <a:sym typeface="Comfortaa"/>
              </a:rPr>
              <a:t>PULL UP TEST)</a:t>
            </a:r>
            <a:endParaRPr sz="2000" dirty="0"/>
          </a:p>
        </p:txBody>
      </p:sp>
      <p:sp>
        <p:nvSpPr>
          <p:cNvPr id="250" name="Google Shape;250;g3aa6964cd55_0_116"/>
          <p:cNvSpPr txBox="1">
            <a:spLocks noGrp="1"/>
          </p:cNvSpPr>
          <p:nvPr>
            <p:ph type="body" idx="1"/>
          </p:nvPr>
        </p:nvSpPr>
        <p:spPr>
          <a:xfrm>
            <a:off x="178675" y="1300100"/>
            <a:ext cx="7668900" cy="2716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2000" b="1" dirty="0">
                <a:latin typeface="Comfortaa"/>
                <a:ea typeface="Comfortaa"/>
                <a:cs typeface="Comfortaa"/>
                <a:sym typeface="Comfortaa"/>
              </a:rPr>
              <a:t>Matériel : 1 barre de traction</a:t>
            </a:r>
            <a:endParaRPr sz="20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2000" b="1" dirty="0">
                <a:latin typeface="Comfortaa"/>
                <a:ea typeface="Comfortaa"/>
                <a:cs typeface="Comfortaa"/>
                <a:sym typeface="Comfortaa"/>
              </a:rPr>
              <a:t>Déroulé du test : </a:t>
            </a:r>
            <a:endParaRPr sz="2000" b="1" dirty="0">
              <a:latin typeface="Comfortaa"/>
              <a:ea typeface="Comfortaa"/>
              <a:cs typeface="Comfortaa"/>
              <a:sym typeface="Comfortaa"/>
            </a:endParaRPr>
          </a:p>
          <a:p>
            <a:pPr marL="457200" lvl="0" indent="-355600" algn="l" rtl="0">
              <a:spcBef>
                <a:spcPts val="600"/>
              </a:spcBef>
              <a:spcAft>
                <a:spcPts val="0"/>
              </a:spcAft>
              <a:buSzPts val="2000"/>
              <a:buFont typeface="Comfortaa"/>
              <a:buChar char="-"/>
            </a:pPr>
            <a:r>
              <a:rPr lang="fr-FR" sz="2000" dirty="0">
                <a:latin typeface="Comfortaa"/>
                <a:ea typeface="Comfortaa"/>
                <a:cs typeface="Comfortaa"/>
                <a:sym typeface="Comfortaa"/>
              </a:rPr>
              <a:t>Position suspension complète </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Prise pronation ou supination ou neutre</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Tenir la position avec un grip complet </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Faire un traction </a:t>
            </a:r>
            <a:r>
              <a:rPr lang="fr-FR" sz="2000" b="1" dirty="0">
                <a:latin typeface="Comfortaa"/>
                <a:ea typeface="Comfortaa"/>
                <a:cs typeface="Comfortaa"/>
                <a:sym typeface="Comfortaa"/>
              </a:rPr>
              <a:t>STRICTE</a:t>
            </a:r>
            <a:r>
              <a:rPr lang="fr-FR" sz="2000" dirty="0">
                <a:latin typeface="Comfortaa"/>
                <a:ea typeface="Comfortaa"/>
                <a:cs typeface="Comfortaa"/>
                <a:sym typeface="Comfortaa"/>
              </a:rPr>
              <a:t> complète jambes tendues</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Menton au dessus de la barre</a:t>
            </a:r>
            <a:endParaRPr sz="20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2000" b="1" dirty="0">
                <a:latin typeface="Comfortaa"/>
                <a:ea typeface="Comfortaa"/>
                <a:cs typeface="Comfortaa"/>
                <a:sym typeface="Comfortaa"/>
              </a:rPr>
              <a:t>Observable : </a:t>
            </a:r>
            <a:endParaRPr sz="2000" b="1" dirty="0">
              <a:latin typeface="Comfortaa"/>
              <a:ea typeface="Comfortaa"/>
              <a:cs typeface="Comfortaa"/>
              <a:sym typeface="Comfortaa"/>
            </a:endParaRPr>
          </a:p>
          <a:p>
            <a:pPr marL="457200" lvl="0" indent="-355600" algn="l" rtl="0">
              <a:spcBef>
                <a:spcPts val="600"/>
              </a:spcBef>
              <a:spcAft>
                <a:spcPts val="0"/>
              </a:spcAft>
              <a:buSzPts val="2000"/>
              <a:buFont typeface="Comfortaa"/>
              <a:buChar char="-"/>
            </a:pPr>
            <a:r>
              <a:rPr lang="fr-FR" sz="2000" dirty="0">
                <a:latin typeface="Comfortaa"/>
                <a:ea typeface="Comfortaa"/>
                <a:cs typeface="Comfortaa"/>
                <a:sym typeface="Comfortaa"/>
              </a:rPr>
              <a:t>Mouvement parasite =&gt; arrêt du test </a:t>
            </a:r>
            <a:endParaRPr sz="2000" dirty="0">
              <a:latin typeface="Comfortaa"/>
              <a:ea typeface="Comfortaa"/>
              <a:cs typeface="Comfortaa"/>
              <a:sym typeface="Comfortaa"/>
            </a:endParaRPr>
          </a:p>
          <a:p>
            <a:pPr marL="0" lvl="0" indent="0" algn="l" rtl="0">
              <a:spcBef>
                <a:spcPts val="600"/>
              </a:spcBef>
              <a:spcAft>
                <a:spcPts val="0"/>
              </a:spcAft>
              <a:buNone/>
            </a:pPr>
            <a:endParaRPr dirty="0"/>
          </a:p>
        </p:txBody>
      </p:sp>
      <p:pic>
        <p:nvPicPr>
          <p:cNvPr id="251" name="Google Shape;251;g3aa6964cd55_0_116" title="karen-smith-pullup.jpg"/>
          <p:cNvPicPr preferRelativeResize="0">
            <a:picLocks noGrp="1"/>
          </p:cNvPicPr>
          <p:nvPr>
            <p:ph type="pic" idx="2"/>
          </p:nvPr>
        </p:nvPicPr>
        <p:blipFill rotWithShape="1">
          <a:blip r:embed="rId3">
            <a:alphaModFix/>
          </a:blip>
          <a:srcRect l="18771" r="18764"/>
          <a:stretch/>
        </p:blipFill>
        <p:spPr>
          <a:xfrm>
            <a:off x="7920905" y="0"/>
            <a:ext cx="4295700" cy="6877200"/>
          </a:xfrm>
          <a:prstGeom prst="rect">
            <a:avLst/>
          </a:prstGeom>
        </p:spPr>
      </p:pic>
      <p:graphicFrame>
        <p:nvGraphicFramePr>
          <p:cNvPr id="252" name="Google Shape;252;g3aa6964cd55_0_116"/>
          <p:cNvGraphicFramePr/>
          <p:nvPr>
            <p:extLst>
              <p:ext uri="{D42A27DB-BD31-4B8C-83A1-F6EECF244321}">
                <p14:modId xmlns:p14="http://schemas.microsoft.com/office/powerpoint/2010/main" val="4195295958"/>
              </p:ext>
            </p:extLst>
          </p:nvPr>
        </p:nvGraphicFramePr>
        <p:xfrm>
          <a:off x="948438" y="4521750"/>
          <a:ext cx="4772775" cy="2336250"/>
        </p:xfrm>
        <a:graphic>
          <a:graphicData uri="http://schemas.openxmlformats.org/drawingml/2006/table">
            <a:tbl>
              <a:tblPr>
                <a:noFill/>
                <a:tableStyleId>{5B55A3F1-B6AE-4880-9070-CC6AC8FFDEEA}</a:tableStyleId>
              </a:tblPr>
              <a:tblGrid>
                <a:gridCol w="1590925">
                  <a:extLst>
                    <a:ext uri="{9D8B030D-6E8A-4147-A177-3AD203B41FA5}">
                      <a16:colId xmlns:a16="http://schemas.microsoft.com/office/drawing/2014/main" val="20000"/>
                    </a:ext>
                  </a:extLst>
                </a:gridCol>
                <a:gridCol w="1590925">
                  <a:extLst>
                    <a:ext uri="{9D8B030D-6E8A-4147-A177-3AD203B41FA5}">
                      <a16:colId xmlns:a16="http://schemas.microsoft.com/office/drawing/2014/main" val="20001"/>
                    </a:ext>
                  </a:extLst>
                </a:gridCol>
                <a:gridCol w="1590925">
                  <a:extLst>
                    <a:ext uri="{9D8B030D-6E8A-4147-A177-3AD203B41FA5}">
                      <a16:colId xmlns:a16="http://schemas.microsoft.com/office/drawing/2014/main" val="20002"/>
                    </a:ext>
                  </a:extLst>
                </a:gridCol>
              </a:tblGrid>
              <a:tr h="467250">
                <a:tc>
                  <a:txBody>
                    <a:bodyPr/>
                    <a:lstStyle/>
                    <a:p>
                      <a:pPr marL="0" lvl="0" indent="0" algn="ctr" rtl="0">
                        <a:spcBef>
                          <a:spcPts val="0"/>
                        </a:spcBef>
                        <a:spcAft>
                          <a:spcPts val="0"/>
                        </a:spcAft>
                        <a:buNone/>
                      </a:pPr>
                      <a:r>
                        <a:rPr lang="fr-FR" b="1"/>
                        <a:t>SCORE </a:t>
                      </a:r>
                      <a:endParaRPr b="1"/>
                    </a:p>
                  </a:txBody>
                  <a:tcPr marL="91425" marR="91425" marT="91425" marB="91425"/>
                </a:tc>
                <a:tc>
                  <a:txBody>
                    <a:bodyPr/>
                    <a:lstStyle/>
                    <a:p>
                      <a:pPr marL="0" lvl="0" indent="0" algn="ctr" rtl="0">
                        <a:spcBef>
                          <a:spcPts val="0"/>
                        </a:spcBef>
                        <a:spcAft>
                          <a:spcPts val="0"/>
                        </a:spcAft>
                        <a:buNone/>
                      </a:pPr>
                      <a:r>
                        <a:rPr lang="fr-FR" b="1"/>
                        <a:t>WOMEN </a:t>
                      </a:r>
                      <a:endParaRPr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t>MEN</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67250">
                <a:tc>
                  <a:txBody>
                    <a:bodyPr/>
                    <a:lstStyle/>
                    <a:p>
                      <a:pPr marL="0" lvl="0" indent="0" algn="ctr" rtl="0">
                        <a:spcBef>
                          <a:spcPts val="0"/>
                        </a:spcBef>
                        <a:spcAft>
                          <a:spcPts val="0"/>
                        </a:spcAft>
                        <a:buNone/>
                      </a:pPr>
                      <a:r>
                        <a:rPr lang="fr-FR" b="1"/>
                        <a:t>0</a:t>
                      </a:r>
                      <a:endParaRPr b="1"/>
                    </a:p>
                  </a:txBody>
                  <a:tcPr marL="91425" marR="91425" marT="91425" marB="91425" anchor="ctr">
                    <a:lnR w="9525" cap="flat" cmpd="sng">
                      <a:solidFill>
                        <a:srgbClr val="9E9E9E"/>
                      </a:solidFill>
                      <a:prstDash val="solid"/>
                      <a:round/>
                      <a:headEnd type="none" w="sm" len="sm"/>
                      <a:tailEnd type="none" w="sm" len="sm"/>
                    </a:lnR>
                    <a:solidFill>
                      <a:srgbClr val="FF00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0</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solidFill>
                            <a:schemeClr val="dk2"/>
                          </a:solidFill>
                          <a:latin typeface="Comfortaa"/>
                          <a:ea typeface="Comfortaa"/>
                          <a:cs typeface="Comfortaa"/>
                          <a:sym typeface="Comfortaa"/>
                        </a:rPr>
                        <a:t>0</a:t>
                      </a:r>
                      <a:endParaRPr b="1">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67250">
                <a:tc>
                  <a:txBody>
                    <a:bodyPr/>
                    <a:lstStyle/>
                    <a:p>
                      <a:pPr marL="0" lvl="0" indent="0" algn="ctr" rtl="0">
                        <a:spcBef>
                          <a:spcPts val="0"/>
                        </a:spcBef>
                        <a:spcAft>
                          <a:spcPts val="0"/>
                        </a:spcAft>
                        <a:buNone/>
                      </a:pPr>
                      <a:r>
                        <a:rPr lang="fr-FR" b="1"/>
                        <a:t>1</a:t>
                      </a:r>
                      <a:endParaRPr b="1"/>
                    </a:p>
                  </a:txBody>
                  <a:tcPr marL="91425" marR="91425" marT="91425" marB="91425" anchor="ctr">
                    <a:lnR w="9525" cap="flat" cmpd="sng">
                      <a:solidFill>
                        <a:srgbClr val="9E9E9E"/>
                      </a:solidFill>
                      <a:prstDash val="solid"/>
                      <a:round/>
                      <a:headEnd type="none" w="sm" len="sm"/>
                      <a:tailEnd type="none" w="sm" len="sm"/>
                    </a:lnR>
                    <a:solidFill>
                      <a:srgbClr val="FF99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1 - 3</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solidFill>
                            <a:schemeClr val="dk2"/>
                          </a:solidFill>
                          <a:latin typeface="Comfortaa"/>
                          <a:ea typeface="Comfortaa"/>
                          <a:cs typeface="Comfortaa"/>
                          <a:sym typeface="Comfortaa"/>
                        </a:rPr>
                        <a:t>1 - 5</a:t>
                      </a:r>
                      <a:endParaRPr b="1">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67250">
                <a:tc>
                  <a:txBody>
                    <a:bodyPr/>
                    <a:lstStyle/>
                    <a:p>
                      <a:pPr marL="0" lvl="0" indent="0" algn="ctr" rtl="0">
                        <a:spcBef>
                          <a:spcPts val="0"/>
                        </a:spcBef>
                        <a:spcAft>
                          <a:spcPts val="0"/>
                        </a:spcAft>
                        <a:buNone/>
                      </a:pPr>
                      <a:r>
                        <a:rPr lang="fr-FR" b="1"/>
                        <a:t>2</a:t>
                      </a:r>
                      <a:endParaRPr b="1"/>
                    </a:p>
                  </a:txBody>
                  <a:tcPr marL="91425" marR="91425" marT="91425" marB="91425" anchor="ctr">
                    <a:lnR w="9525" cap="flat" cmpd="sng">
                      <a:solidFill>
                        <a:srgbClr val="9E9E9E"/>
                      </a:solidFill>
                      <a:prstDash val="solid"/>
                      <a:round/>
                      <a:headEnd type="none" w="sm" len="sm"/>
                      <a:tailEnd type="none" w="sm" len="sm"/>
                    </a:lnR>
                    <a:solidFill>
                      <a:srgbClr val="FFFF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4 - 8</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6 - 12</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67250">
                <a:tc>
                  <a:txBody>
                    <a:bodyPr/>
                    <a:lstStyle/>
                    <a:p>
                      <a:pPr marL="0" lvl="0" indent="0" algn="ctr" rtl="0">
                        <a:spcBef>
                          <a:spcPts val="0"/>
                        </a:spcBef>
                        <a:spcAft>
                          <a:spcPts val="0"/>
                        </a:spcAft>
                        <a:buNone/>
                      </a:pPr>
                      <a:r>
                        <a:rPr lang="fr-FR" b="1"/>
                        <a:t>3 </a:t>
                      </a:r>
                      <a:endParaRPr b="1"/>
                    </a:p>
                  </a:txBody>
                  <a:tcPr marL="91425" marR="91425" marT="91425" marB="91425" anchor="ctr">
                    <a:lnR w="9525" cap="flat" cmpd="sng">
                      <a:solidFill>
                        <a:srgbClr val="9E9E9E"/>
                      </a:solidFill>
                      <a:prstDash val="solid"/>
                      <a:round/>
                      <a:headEnd type="none" w="sm" len="sm"/>
                      <a:tailEnd type="none" w="sm" len="sm"/>
                    </a:lnR>
                    <a:solidFill>
                      <a:srgbClr val="00FF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&gt; 9</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&gt; 13</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ZoneTexte 1">
            <a:extLst>
              <a:ext uri="{FF2B5EF4-FFF2-40B4-BE49-F238E27FC236}">
                <a16:creationId xmlns:a16="http://schemas.microsoft.com/office/drawing/2014/main" id="{2BEF80B6-0445-17F1-1517-A9FD9E2E055B}"/>
              </a:ext>
            </a:extLst>
          </p:cNvPr>
          <p:cNvSpPr txBox="1"/>
          <p:nvPr/>
        </p:nvSpPr>
        <p:spPr>
          <a:xfrm>
            <a:off x="4855464" y="1863142"/>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aa6964cd55_0_85"/>
          <p:cNvSpPr txBox="1">
            <a:spLocks noGrp="1"/>
          </p:cNvSpPr>
          <p:nvPr>
            <p:ph type="body" idx="1"/>
          </p:nvPr>
        </p:nvSpPr>
        <p:spPr>
          <a:xfrm>
            <a:off x="7864400" y="2889699"/>
            <a:ext cx="4078800" cy="3619935"/>
          </a:xfrm>
          <a:prstGeom prst="rect">
            <a:avLst/>
          </a:prstGeom>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2000m Rameur</a:t>
            </a:r>
            <a:endParaRPr b="1" dirty="0">
              <a:latin typeface="Comfortaa"/>
              <a:ea typeface="Comfortaa"/>
              <a:cs typeface="Comfortaa"/>
              <a:sym typeface="Comfortaa"/>
            </a:endParaRPr>
          </a:p>
          <a:p>
            <a:pPr marL="0" lvl="0" indent="0" algn="ctr" rtl="0">
              <a:spcBef>
                <a:spcPts val="360"/>
              </a:spcBef>
              <a:spcAft>
                <a:spcPts val="0"/>
              </a:spcAft>
              <a:buNone/>
            </a:pPr>
            <a:r>
              <a:rPr lang="fr-FR" b="1" i="1" dirty="0">
                <a:latin typeface="Comfortaa"/>
                <a:ea typeface="Comfortaa"/>
                <a:cs typeface="Comfortaa"/>
                <a:sym typeface="Comfortaa"/>
              </a:rPr>
              <a:t>Valeur : Temps</a:t>
            </a:r>
            <a:endParaRPr b="1" i="1" dirty="0">
              <a:latin typeface="Comfortaa"/>
              <a:ea typeface="Comfortaa"/>
              <a:cs typeface="Comfortaa"/>
              <a:sym typeface="Comfortaa"/>
            </a:endParaRPr>
          </a:p>
          <a:p>
            <a:pPr marL="0" lvl="0" indent="0" algn="l"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Régler le facteur de résistance </a:t>
            </a:r>
            <a:r>
              <a:rPr lang="fr-FR" sz="1400" b="1" dirty="0">
                <a:latin typeface="Comfortaa"/>
                <a:ea typeface="Comfortaa"/>
                <a:cs typeface="Comfortaa"/>
                <a:sym typeface="Comfortaa"/>
              </a:rPr>
              <a:t>(Drag Factor) : </a:t>
            </a:r>
            <a:endParaRPr sz="1400"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Filles 105/115 </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Garçons 110-125</a:t>
            </a:r>
            <a:endParaRPr b="1" dirty="0">
              <a:latin typeface="Comfortaa"/>
              <a:ea typeface="Comfortaa"/>
              <a:cs typeface="Comfortaa"/>
              <a:sym typeface="Comfortaa"/>
            </a:endParaRPr>
          </a:p>
          <a:p>
            <a:pPr marL="0" lvl="0" indent="0" algn="ctr" rtl="0">
              <a:spcBef>
                <a:spcPts val="360"/>
              </a:spcBef>
              <a:spcAft>
                <a:spcPts val="0"/>
              </a:spcAft>
              <a:buNone/>
            </a:pPr>
            <a:r>
              <a:rPr lang="fr-FR" sz="1200" u="sng" dirty="0">
                <a:solidFill>
                  <a:schemeClr val="hlink"/>
                </a:solidFill>
                <a:hlinkClick r:id="rId3"/>
              </a:rPr>
              <a:t>https://www.youtube.com/watch?v=iW9Pqt7L7b8&amp;t=7s</a:t>
            </a:r>
            <a:endParaRPr sz="1900" b="1" dirty="0">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b="1" dirty="0">
                <a:latin typeface="Comfortaa"/>
                <a:ea typeface="Comfortaa"/>
                <a:cs typeface="Comfortaa"/>
                <a:sym typeface="Comfortaa"/>
              </a:rPr>
              <a:t>Effectuer le 2000m </a:t>
            </a:r>
            <a:endParaRPr b="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Meilleur temps possible </a:t>
            </a:r>
            <a:endParaRPr b="1" dirty="0">
              <a:latin typeface="Comfortaa"/>
              <a:ea typeface="Comfortaa"/>
              <a:cs typeface="Comfortaa"/>
              <a:sym typeface="Comfortaa"/>
            </a:endParaRPr>
          </a:p>
        </p:txBody>
      </p:sp>
      <p:sp>
        <p:nvSpPr>
          <p:cNvPr id="259" name="Google Shape;259;g3aa6964cd55_0_85"/>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Tests Endurance :</a:t>
            </a:r>
            <a:endParaRPr dirty="0">
              <a:latin typeface="Comfortaa"/>
              <a:ea typeface="Comfortaa"/>
              <a:cs typeface="Comfortaa"/>
              <a:sym typeface="Comfortaa"/>
            </a:endParaRPr>
          </a:p>
        </p:txBody>
      </p:sp>
      <p:sp>
        <p:nvSpPr>
          <p:cNvPr id="260" name="Google Shape;260;g3aa6964cd55_0_85"/>
          <p:cNvSpPr txBox="1">
            <a:spLocks noGrp="1"/>
          </p:cNvSpPr>
          <p:nvPr>
            <p:ph type="body" idx="2"/>
          </p:nvPr>
        </p:nvSpPr>
        <p:spPr>
          <a:xfrm>
            <a:off x="4096772" y="2889712"/>
            <a:ext cx="3600000" cy="3619935"/>
          </a:xfrm>
          <a:prstGeom prst="rect">
            <a:avLst/>
          </a:prstGeom>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Puissance Vélo</a:t>
            </a:r>
            <a:endParaRPr b="1" dirty="0">
              <a:latin typeface="Comfortaa"/>
              <a:ea typeface="Comfortaa"/>
              <a:cs typeface="Comfortaa"/>
              <a:sym typeface="Comfortaa"/>
            </a:endParaRPr>
          </a:p>
          <a:p>
            <a:pPr marL="0" lvl="0" indent="0" algn="ctr" rtl="0">
              <a:spcBef>
                <a:spcPts val="360"/>
              </a:spcBef>
              <a:spcAft>
                <a:spcPts val="0"/>
              </a:spcAft>
              <a:buNone/>
            </a:pPr>
            <a:r>
              <a:rPr lang="fr-FR" b="1" i="1" dirty="0">
                <a:latin typeface="Comfortaa"/>
                <a:ea typeface="Comfortaa"/>
                <a:cs typeface="Comfortaa"/>
                <a:sym typeface="Comfortaa"/>
              </a:rPr>
              <a:t>Valeur : PMA - FC</a:t>
            </a:r>
            <a:endParaRPr b="1" i="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Vélo type « </a:t>
            </a:r>
            <a:r>
              <a:rPr lang="fr-FR" b="1" dirty="0" err="1">
                <a:latin typeface="Comfortaa"/>
                <a:ea typeface="Comfortaa"/>
                <a:cs typeface="Comfortaa"/>
                <a:sym typeface="Comfortaa"/>
              </a:rPr>
              <a:t>Wattbike</a:t>
            </a:r>
            <a:r>
              <a:rPr lang="fr-FR" b="1" dirty="0">
                <a:latin typeface="Comfortaa"/>
                <a:ea typeface="Comfortaa"/>
                <a:cs typeface="Comfortaa"/>
                <a:sym typeface="Comfortaa"/>
              </a:rPr>
              <a:t> »</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Mise en route 10’</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Commencer à 100 Watts</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Augmenter de 30 Watts toutes les 2’</a:t>
            </a:r>
            <a:endParaRPr b="1" dirty="0">
              <a:latin typeface="Comfortaa"/>
              <a:ea typeface="Comfortaa"/>
              <a:cs typeface="Comfortaa"/>
              <a:sym typeface="Comfortaa"/>
            </a:endParaRPr>
          </a:p>
          <a:p>
            <a:pPr marL="0" lvl="0" indent="0" algn="ctr" rtl="0">
              <a:spcBef>
                <a:spcPts val="360"/>
              </a:spcBef>
              <a:spcAft>
                <a:spcPts val="0"/>
              </a:spcAft>
              <a:buNone/>
            </a:pPr>
            <a:endParaRPr sz="800"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Valeur maximale</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Prendre la FC par palier</a:t>
            </a:r>
            <a:endParaRPr b="1" dirty="0">
              <a:latin typeface="Comfortaa"/>
              <a:ea typeface="Comfortaa"/>
              <a:cs typeface="Comfortaa"/>
              <a:sym typeface="Comfortaa"/>
            </a:endParaRPr>
          </a:p>
          <a:p>
            <a:pPr marL="0" lvl="0" indent="0" algn="ctr" rtl="0">
              <a:spcBef>
                <a:spcPts val="360"/>
              </a:spcBef>
              <a:spcAft>
                <a:spcPts val="0"/>
              </a:spcAft>
              <a:buNone/>
            </a:pPr>
            <a:endParaRPr b="1" dirty="0"/>
          </a:p>
        </p:txBody>
      </p:sp>
      <p:sp>
        <p:nvSpPr>
          <p:cNvPr id="261" name="Google Shape;261;g3aa6964cd55_0_85"/>
          <p:cNvSpPr txBox="1">
            <a:spLocks noGrp="1"/>
          </p:cNvSpPr>
          <p:nvPr>
            <p:ph type="body" idx="3"/>
          </p:nvPr>
        </p:nvSpPr>
        <p:spPr>
          <a:xfrm>
            <a:off x="329150" y="2889722"/>
            <a:ext cx="3600000" cy="3619912"/>
          </a:xfrm>
          <a:prstGeom prst="rect">
            <a:avLst/>
          </a:prstGeom>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LÉGER - BOUCHER</a:t>
            </a:r>
            <a:endParaRPr b="1" dirty="0">
              <a:latin typeface="Comfortaa"/>
              <a:ea typeface="Comfortaa"/>
              <a:cs typeface="Comfortaa"/>
              <a:sym typeface="Comfortaa"/>
            </a:endParaRPr>
          </a:p>
          <a:p>
            <a:pPr marL="0" lvl="0" indent="0" algn="ctr" rtl="0">
              <a:spcBef>
                <a:spcPts val="360"/>
              </a:spcBef>
              <a:spcAft>
                <a:spcPts val="0"/>
              </a:spcAft>
              <a:buNone/>
            </a:pPr>
            <a:r>
              <a:rPr lang="fr-FR" b="1" i="1" dirty="0">
                <a:latin typeface="Comfortaa"/>
                <a:ea typeface="Comfortaa"/>
                <a:cs typeface="Comfortaa"/>
                <a:sym typeface="Comfortaa"/>
              </a:rPr>
              <a:t>Valeur : VMA</a:t>
            </a:r>
            <a:endParaRPr b="1" i="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Piste athlétisme 400m </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Faire marquage plot / 50m</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Utiliser </a:t>
            </a:r>
          </a:p>
          <a:p>
            <a:pPr marL="0" lvl="0" indent="0" algn="ctr" rtl="0">
              <a:spcBef>
                <a:spcPts val="360"/>
              </a:spcBef>
              <a:spcAft>
                <a:spcPts val="0"/>
              </a:spcAft>
              <a:buNone/>
            </a:pPr>
            <a:r>
              <a:rPr lang="fr-FR" b="1" u="sng" dirty="0">
                <a:latin typeface="Comfortaa"/>
                <a:ea typeface="Comfortaa"/>
                <a:cs typeface="Comfortaa"/>
                <a:sym typeface="Comfortaa"/>
              </a:rPr>
              <a:t>fiche repères signaux sonores</a:t>
            </a:r>
          </a:p>
          <a:p>
            <a:pPr marL="0" lvl="0" indent="0" algn="ctr"/>
            <a:r>
              <a:rPr lang="fr-FR" b="1" dirty="0">
                <a:latin typeface="Comfortaa"/>
                <a:ea typeface="Comfortaa"/>
                <a:cs typeface="Comfortaa"/>
                <a:sym typeface="Comfortaa"/>
              </a:rPr>
              <a:t>ou la bande son officielle</a:t>
            </a:r>
          </a:p>
          <a:p>
            <a:pPr marL="0" lvl="0" indent="0" algn="ctr"/>
            <a:r>
              <a:rPr lang="fr-FR" sz="1600" u="sng" dirty="0">
                <a:solidFill>
                  <a:schemeClr val="hlink"/>
                </a:solidFill>
                <a:hlinkClick r:id="rId4"/>
              </a:rPr>
              <a:t>Test Luc Léger</a:t>
            </a:r>
            <a:endParaRPr b="1" u="sng"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Valeur maximale </a:t>
            </a:r>
            <a:endParaRPr b="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p:txBody>
      </p:sp>
      <p:sp>
        <p:nvSpPr>
          <p:cNvPr id="262" name="Google Shape;262;g3aa6964cd55_0_85"/>
          <p:cNvSpPr txBox="1">
            <a:spLocks noGrp="1"/>
          </p:cNvSpPr>
          <p:nvPr>
            <p:ph type="body" idx="4"/>
          </p:nvPr>
        </p:nvSpPr>
        <p:spPr>
          <a:xfrm>
            <a:off x="335360" y="1308050"/>
            <a:ext cx="11607840" cy="1581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sz="1700" b="1" dirty="0">
                <a:solidFill>
                  <a:srgbClr val="FF0000"/>
                </a:solidFill>
                <a:latin typeface="Comfortaa"/>
                <a:ea typeface="Comfortaa"/>
                <a:cs typeface="Comfortaa"/>
                <a:sym typeface="Comfortaa"/>
              </a:rPr>
              <a:t>Le test de course « Léger-Boucher » est la priorité</a:t>
            </a:r>
            <a:r>
              <a:rPr lang="fr-FR" sz="1700" dirty="0">
                <a:latin typeface="Comfortaa"/>
                <a:ea typeface="Comfortaa"/>
                <a:cs typeface="Comfortaa"/>
                <a:sym typeface="Comfortaa"/>
              </a:rPr>
              <a:t>. Si le sportif est dans l’incapacité de courir (contre indication médicale) se reporter au </a:t>
            </a:r>
            <a:r>
              <a:rPr lang="fr-FR" sz="1700" b="1" dirty="0">
                <a:latin typeface="Comfortaa"/>
                <a:ea typeface="Comfortaa"/>
                <a:cs typeface="Comfortaa"/>
                <a:sym typeface="Comfortaa"/>
              </a:rPr>
              <a:t>test de puissance sur Vélo en salle </a:t>
            </a:r>
            <a:r>
              <a:rPr lang="fr-FR" sz="1700" dirty="0">
                <a:latin typeface="Comfortaa"/>
                <a:ea typeface="Comfortaa"/>
                <a:cs typeface="Comfortaa"/>
                <a:sym typeface="Comfortaa"/>
              </a:rPr>
              <a:t>(</a:t>
            </a:r>
            <a:r>
              <a:rPr lang="fr-FR" sz="1700" dirty="0" err="1">
                <a:latin typeface="Comfortaa"/>
                <a:ea typeface="Comfortaa"/>
                <a:cs typeface="Comfortaa"/>
                <a:sym typeface="Comfortaa"/>
              </a:rPr>
              <a:t>WattBike</a:t>
            </a:r>
            <a:r>
              <a:rPr lang="fr-FR" sz="1700" dirty="0">
                <a:latin typeface="Comfortaa"/>
                <a:ea typeface="Comfortaa"/>
                <a:cs typeface="Comfortaa"/>
                <a:sym typeface="Comfortaa"/>
              </a:rPr>
              <a:t>) </a:t>
            </a:r>
            <a:r>
              <a:rPr lang="fr-FR" sz="1700" dirty="0">
                <a:solidFill>
                  <a:srgbClr val="FF0000"/>
                </a:solidFill>
                <a:latin typeface="Comfortaa"/>
                <a:ea typeface="Comfortaa"/>
                <a:cs typeface="Comfortaa"/>
                <a:sym typeface="Comfortaa"/>
              </a:rPr>
              <a:t>sauf pour les U15</a:t>
            </a:r>
            <a:endParaRPr sz="1700" dirty="0">
              <a:solidFill>
                <a:srgbClr val="FF0000"/>
              </a:solidFill>
              <a:latin typeface="Comfortaa"/>
              <a:ea typeface="Comfortaa"/>
              <a:cs typeface="Comfortaa"/>
              <a:sym typeface="Comfortaa"/>
            </a:endParaRPr>
          </a:p>
          <a:p>
            <a:pPr marL="0" lvl="0" indent="0"/>
            <a:r>
              <a:rPr lang="fr-FR" sz="1700" dirty="0">
                <a:latin typeface="Comfortaa"/>
                <a:ea typeface="Comfortaa"/>
                <a:cs typeface="Comfortaa"/>
                <a:sym typeface="Comfortaa"/>
              </a:rPr>
              <a:t>Si le « Léger – Boucher » n’est pas possible (pas de piste à disposition) : l’</a:t>
            </a:r>
            <a:r>
              <a:rPr lang="fr-FR" sz="1700" b="1" dirty="0">
                <a:latin typeface="Comfortaa"/>
                <a:ea typeface="Comfortaa"/>
                <a:cs typeface="Comfortaa"/>
                <a:sym typeface="Comfortaa"/>
              </a:rPr>
              <a:t>alternative, le Test Navette </a:t>
            </a:r>
            <a:endParaRPr sz="1700" b="1" dirty="0">
              <a:latin typeface="Comfortaa"/>
              <a:ea typeface="Comfortaa"/>
              <a:cs typeface="Comfortaa"/>
              <a:sym typeface="Comfortaa"/>
            </a:endParaRPr>
          </a:p>
          <a:p>
            <a:pPr marL="0" lvl="0" indent="0" algn="l" rtl="0">
              <a:spcBef>
                <a:spcPts val="360"/>
              </a:spcBef>
              <a:spcAft>
                <a:spcPts val="0"/>
              </a:spcAft>
              <a:buNone/>
            </a:pPr>
            <a:r>
              <a:rPr lang="fr-FR" sz="1700" dirty="0">
                <a:latin typeface="Comfortaa"/>
                <a:ea typeface="Comfortaa"/>
                <a:cs typeface="Comfortaa"/>
                <a:sym typeface="Comfortaa"/>
              </a:rPr>
              <a:t>Le test </a:t>
            </a:r>
            <a:r>
              <a:rPr lang="fr-FR" sz="1700" b="1" dirty="0">
                <a:latin typeface="Comfortaa"/>
                <a:ea typeface="Comfortaa"/>
                <a:cs typeface="Comfortaa"/>
                <a:sym typeface="Comfortaa"/>
              </a:rPr>
              <a:t>2000m rameur </a:t>
            </a:r>
            <a:r>
              <a:rPr lang="fr-FR" sz="1700" dirty="0">
                <a:latin typeface="Comfortaa"/>
                <a:ea typeface="Comfortaa"/>
                <a:cs typeface="Comfortaa"/>
                <a:sym typeface="Comfortaa"/>
              </a:rPr>
              <a:t>est complémentaire à la batterie. Ne l’utiliser qu’en cas de bonne maîtrise technique </a:t>
            </a:r>
            <a:r>
              <a:rPr lang="fr-FR" sz="1700" dirty="0">
                <a:solidFill>
                  <a:srgbClr val="FF0000"/>
                </a:solidFill>
                <a:latin typeface="Comfortaa"/>
                <a:ea typeface="Comfortaa"/>
                <a:cs typeface="Comfortaa"/>
                <a:sym typeface="Comfortaa"/>
              </a:rPr>
              <a:t>(pas chez les U15)</a:t>
            </a:r>
            <a:endParaRPr sz="1700" b="1" dirty="0">
              <a:solidFill>
                <a:srgbClr val="FF0000"/>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g3e1797cc79d_1_2"/>
          <p:cNvSpPr txBox="1"/>
          <p:nvPr/>
        </p:nvSpPr>
        <p:spPr>
          <a:xfrm>
            <a:off x="289404" y="861247"/>
            <a:ext cx="2873700" cy="36285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fr-FR" sz="2000" b="1" dirty="0">
                <a:solidFill>
                  <a:schemeClr val="dk2"/>
                </a:solidFill>
                <a:latin typeface="Comfortaa"/>
                <a:ea typeface="Comfortaa"/>
                <a:cs typeface="Comfortaa"/>
                <a:sym typeface="Comfortaa"/>
              </a:rPr>
              <a:t>Valeur : VMA</a:t>
            </a: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None/>
            </a:pPr>
            <a:r>
              <a:rPr lang="fr-FR" sz="2000" b="1" dirty="0">
                <a:solidFill>
                  <a:srgbClr val="980000"/>
                </a:solidFill>
                <a:latin typeface="Comfortaa"/>
                <a:ea typeface="Comfortaa"/>
                <a:cs typeface="Comfortaa"/>
                <a:sym typeface="Comfortaa"/>
              </a:rPr>
              <a:t>Bande son</a:t>
            </a:r>
            <a:endParaRPr sz="2000" b="1" dirty="0">
              <a:solidFill>
                <a:srgbClr val="980000"/>
              </a:solidFill>
              <a:latin typeface="Comfortaa"/>
              <a:ea typeface="Comfortaa"/>
              <a:cs typeface="Comfortaa"/>
              <a:sym typeface="Comfortaa"/>
            </a:endParaRPr>
          </a:p>
          <a:p>
            <a:pPr marL="0" lvl="0" indent="0" algn="ctr" rtl="0">
              <a:spcBef>
                <a:spcPts val="360"/>
              </a:spcBef>
              <a:spcAft>
                <a:spcPts val="0"/>
              </a:spcAft>
              <a:buNone/>
            </a:pPr>
            <a:r>
              <a:rPr lang="fr-FR" sz="2000" u="sng" dirty="0">
                <a:solidFill>
                  <a:schemeClr val="hlink"/>
                </a:solidFill>
                <a:hlinkClick r:id="rId3"/>
              </a:rPr>
              <a:t>https://www.youtube.com/watch?v=q8bz80EHPbs</a:t>
            </a:r>
            <a:r>
              <a:rPr lang="fr-FR" sz="2000" b="1" i="1" dirty="0">
                <a:solidFill>
                  <a:schemeClr val="dk2"/>
                </a:solidFill>
                <a:latin typeface="Comfortaa"/>
                <a:ea typeface="Comfortaa"/>
                <a:cs typeface="Comfortaa"/>
                <a:sym typeface="Comfortaa"/>
              </a:rPr>
              <a:t> </a:t>
            </a:r>
            <a:r>
              <a:rPr lang="fr-FR" sz="2000" u="sng" dirty="0">
                <a:solidFill>
                  <a:schemeClr val="hlink"/>
                </a:solidFill>
                <a:hlinkClick r:id="rId4"/>
              </a:rPr>
              <a:t>          </a:t>
            </a:r>
            <a:r>
              <a:rPr lang="fr-FR" sz="2000" u="sng" dirty="0">
                <a:solidFill>
                  <a:schemeClr val="hlink"/>
                </a:solidFill>
                <a:hlinkClick r:id="rId5"/>
              </a:rPr>
              <a:t>         </a:t>
            </a: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None/>
            </a:pP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None/>
            </a:pPr>
            <a:r>
              <a:rPr lang="fr-FR" sz="2000" b="1" dirty="0">
                <a:solidFill>
                  <a:schemeClr val="dk2"/>
                </a:solidFill>
                <a:latin typeface="Comfortaa"/>
                <a:ea typeface="Comfortaa"/>
                <a:cs typeface="Comfortaa"/>
                <a:sym typeface="Comfortaa"/>
              </a:rPr>
              <a:t>Stade 400m - </a:t>
            </a: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None/>
            </a:pPr>
            <a:r>
              <a:rPr lang="fr-FR" sz="2000" b="1" dirty="0">
                <a:solidFill>
                  <a:schemeClr val="dk2"/>
                </a:solidFill>
                <a:latin typeface="Comfortaa"/>
                <a:ea typeface="Comfortaa"/>
                <a:cs typeface="Comfortaa"/>
                <a:sym typeface="Comfortaa"/>
              </a:rPr>
              <a:t>Distance des plots : 50m</a:t>
            </a: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None/>
            </a:pP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None/>
            </a:pPr>
            <a:r>
              <a:rPr lang="fr-FR" sz="2000" b="1" dirty="0">
                <a:solidFill>
                  <a:schemeClr val="dk2"/>
                </a:solidFill>
                <a:latin typeface="Comfortaa"/>
                <a:ea typeface="Comfortaa"/>
                <a:cs typeface="Comfortaa"/>
                <a:sym typeface="Comfortaa"/>
              </a:rPr>
              <a:t>Valeur maximale - Prendre Tps =&gt; VMA</a:t>
            </a: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endParaRPr sz="1700" b="1" dirty="0">
              <a:solidFill>
                <a:schemeClr val="dk2"/>
              </a:solidFill>
              <a:latin typeface="Comfortaa"/>
              <a:ea typeface="Comfortaa"/>
              <a:cs typeface="Comfortaa"/>
              <a:sym typeface="Comfortaa"/>
            </a:endParaRPr>
          </a:p>
        </p:txBody>
      </p:sp>
      <p:pic>
        <p:nvPicPr>
          <p:cNvPr id="3" name="Image 2">
            <a:extLst>
              <a:ext uri="{FF2B5EF4-FFF2-40B4-BE49-F238E27FC236}">
                <a16:creationId xmlns:a16="http://schemas.microsoft.com/office/drawing/2014/main" id="{E966F7A0-1662-CEDF-4970-A367CDDDAE43}"/>
              </a:ext>
            </a:extLst>
          </p:cNvPr>
          <p:cNvPicPr>
            <a:picLocks noChangeAspect="1"/>
          </p:cNvPicPr>
          <p:nvPr/>
        </p:nvPicPr>
        <p:blipFill>
          <a:blip r:embed="rId6"/>
          <a:stretch>
            <a:fillRect/>
          </a:stretch>
        </p:blipFill>
        <p:spPr>
          <a:xfrm>
            <a:off x="3596835" y="128299"/>
            <a:ext cx="5370895" cy="6407106"/>
          </a:xfrm>
          <a:prstGeom prst="rect">
            <a:avLst/>
          </a:prstGeom>
          <a:effectLst>
            <a:outerShdw blurRad="50800" dist="38100" dir="2700000" algn="tl" rotWithShape="0">
              <a:prstClr val="black">
                <a:alpha val="40000"/>
              </a:prstClr>
            </a:outerShdw>
          </a:effectLst>
        </p:spPr>
      </p:pic>
      <p:sp>
        <p:nvSpPr>
          <p:cNvPr id="4" name="Google Shape;269;g3e1797cc79d_1_2">
            <a:extLst>
              <a:ext uri="{FF2B5EF4-FFF2-40B4-BE49-F238E27FC236}">
                <a16:creationId xmlns:a16="http://schemas.microsoft.com/office/drawing/2014/main" id="{C48AD886-B4D2-4BCE-E243-223E9D75A24E}"/>
              </a:ext>
            </a:extLst>
          </p:cNvPr>
          <p:cNvSpPr txBox="1"/>
          <p:nvPr/>
        </p:nvSpPr>
        <p:spPr>
          <a:xfrm>
            <a:off x="9144000" y="462803"/>
            <a:ext cx="2873700" cy="5089697"/>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fr-FR" sz="1800" b="1" dirty="0">
                <a:solidFill>
                  <a:schemeClr val="dk2"/>
                </a:solidFill>
                <a:latin typeface="Comfortaa"/>
                <a:ea typeface="Comfortaa"/>
                <a:cs typeface="Comfortaa"/>
                <a:sym typeface="Comfortaa"/>
              </a:rPr>
              <a:t>Télécharger la grille complète sur le site internet dédié aux Tests Physiques</a:t>
            </a:r>
          </a:p>
          <a:p>
            <a:pPr marL="0" lvl="0" indent="0" algn="ctr" rtl="0">
              <a:spcBef>
                <a:spcPts val="360"/>
              </a:spcBef>
              <a:spcAft>
                <a:spcPts val="0"/>
              </a:spcAft>
              <a:buNone/>
            </a:pPr>
            <a:r>
              <a:rPr lang="fr-FR" sz="1800" b="1" dirty="0">
                <a:solidFill>
                  <a:schemeClr val="dk2"/>
                </a:solidFill>
                <a:latin typeface="Comfortaa"/>
                <a:ea typeface="Comfortaa"/>
                <a:cs typeface="Comfortaa"/>
                <a:sym typeface="Comfortaa"/>
                <a:hlinkClick r:id="rId7"/>
              </a:rPr>
              <a:t>Accéder au document</a:t>
            </a:r>
            <a:endParaRPr lang="fr-FR" sz="1800" b="1" dirty="0">
              <a:solidFill>
                <a:schemeClr val="dk2"/>
              </a:solidFill>
              <a:latin typeface="Comfortaa"/>
              <a:ea typeface="Comfortaa"/>
              <a:cs typeface="Comfortaa"/>
              <a:sym typeface="Comfortaa"/>
            </a:endParaRPr>
          </a:p>
          <a:p>
            <a:pPr marL="0" lvl="0" indent="0" algn="ctr" rtl="0">
              <a:spcBef>
                <a:spcPts val="360"/>
              </a:spcBef>
              <a:spcAft>
                <a:spcPts val="0"/>
              </a:spcAft>
              <a:buNone/>
            </a:pPr>
            <a:endParaRPr lang="fr-FR" sz="1800" b="1" dirty="0">
              <a:solidFill>
                <a:schemeClr val="dk2"/>
              </a:solidFill>
              <a:latin typeface="Comfortaa"/>
              <a:ea typeface="Comfortaa"/>
              <a:cs typeface="Comfortaa"/>
              <a:sym typeface="Comfortaa"/>
            </a:endParaRPr>
          </a:p>
          <a:p>
            <a:pPr marL="0" lvl="0" indent="0" algn="ctr" rtl="0">
              <a:spcBef>
                <a:spcPts val="360"/>
              </a:spcBef>
              <a:spcAft>
                <a:spcPts val="0"/>
              </a:spcAft>
              <a:buNone/>
            </a:pPr>
            <a:r>
              <a:rPr lang="fr-FR" sz="1800" b="1" dirty="0">
                <a:solidFill>
                  <a:schemeClr val="dk2"/>
                </a:solidFill>
                <a:latin typeface="Comfortaa"/>
                <a:ea typeface="Comfortaa"/>
                <a:cs typeface="Comfortaa"/>
                <a:sym typeface="Comfortaa"/>
              </a:rPr>
              <a:t>Les temps correspondent aux signaux sonores</a:t>
            </a:r>
            <a:endParaRPr sz="18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endParaRPr lang="fr-FR" sz="17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sz="1700" b="1" dirty="0">
                <a:solidFill>
                  <a:schemeClr val="dk2"/>
                </a:solidFill>
                <a:latin typeface="Comfortaa"/>
                <a:ea typeface="Comfortaa"/>
                <a:cs typeface="Comfortaa"/>
                <a:sym typeface="Comfortaa"/>
              </a:rPr>
              <a:t>Possibilité d’utiliser la bande son ou de donner le timing au sifflet.</a:t>
            </a:r>
          </a:p>
          <a:p>
            <a:pPr marL="0" lvl="0" indent="0" algn="ctr" rtl="0">
              <a:spcBef>
                <a:spcPts val="360"/>
              </a:spcBef>
              <a:spcAft>
                <a:spcPts val="0"/>
              </a:spcAft>
              <a:buClr>
                <a:schemeClr val="dk1"/>
              </a:buClr>
              <a:buSzPts val="1100"/>
              <a:buFont typeface="Arial"/>
              <a:buNone/>
            </a:pPr>
            <a:endParaRPr lang="fr-FR" sz="17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sz="1700" b="1" dirty="0">
                <a:solidFill>
                  <a:schemeClr val="dk2"/>
                </a:solidFill>
                <a:latin typeface="Comfortaa"/>
                <a:ea typeface="Comfortaa"/>
                <a:cs typeface="Comfortaa"/>
                <a:sym typeface="Comfortaa"/>
              </a:rPr>
              <a:t>Conseil : sur un stade utiliser plutôt le sifflet</a:t>
            </a:r>
            <a:endParaRPr sz="1700" b="1" dirty="0">
              <a:solidFill>
                <a:schemeClr val="dk2"/>
              </a:solidFill>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e1797cc79d_1_9"/>
          <p:cNvSpPr txBox="1"/>
          <p:nvPr/>
        </p:nvSpPr>
        <p:spPr>
          <a:xfrm>
            <a:off x="1132114" y="90593"/>
            <a:ext cx="4408715" cy="6081607"/>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Clr>
                <a:schemeClr val="dk1"/>
              </a:buClr>
              <a:buSzPts val="1100"/>
              <a:buFont typeface="Arial"/>
              <a:buNone/>
            </a:pPr>
            <a:r>
              <a:rPr lang="fr-FR" sz="2400" b="1" dirty="0">
                <a:solidFill>
                  <a:schemeClr val="dk2"/>
                </a:solidFill>
                <a:latin typeface="Comfortaa"/>
                <a:ea typeface="Comfortaa"/>
                <a:cs typeface="Comfortaa"/>
                <a:sym typeface="Comfortaa"/>
              </a:rPr>
              <a:t>TEST NAVETTE - Aller/Retour 20M</a:t>
            </a:r>
            <a:endParaRPr sz="24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sz="2000" u="sng" dirty="0">
                <a:solidFill>
                  <a:schemeClr val="hlink"/>
                </a:solidFill>
                <a:hlinkClick r:id="rId3"/>
              </a:rPr>
              <a:t>Test Luc Léger - Audio officiel avec paliers (20 min)           </a:t>
            </a: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endParaRPr lang="fr-FR" sz="20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endParaRPr lang="fr-FR" sz="20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endParaRPr sz="2000" b="1" dirty="0">
              <a:solidFill>
                <a:schemeClr val="dk2"/>
              </a:solidFill>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sz="2000" b="1" dirty="0">
                <a:solidFill>
                  <a:schemeClr val="dk2"/>
                </a:solidFill>
                <a:latin typeface="Comfortaa"/>
                <a:ea typeface="Comfortaa"/>
                <a:cs typeface="Comfortaa"/>
                <a:sym typeface="Comfortaa"/>
              </a:rPr>
              <a:t>Valeur maximale : prendre le temps d’arrêt de l’exercice. </a:t>
            </a:r>
          </a:p>
          <a:p>
            <a:pPr marL="0" lvl="0" indent="0" algn="ctr" rtl="0">
              <a:spcBef>
                <a:spcPts val="360"/>
              </a:spcBef>
              <a:spcAft>
                <a:spcPts val="0"/>
              </a:spcAft>
              <a:buClr>
                <a:schemeClr val="dk1"/>
              </a:buClr>
              <a:buSzPts val="1100"/>
              <a:buFont typeface="Arial"/>
              <a:buNone/>
            </a:pPr>
            <a:r>
              <a:rPr lang="fr-FR" sz="2000" b="1" dirty="0">
                <a:solidFill>
                  <a:schemeClr val="dk2"/>
                </a:solidFill>
                <a:latin typeface="Comfortaa"/>
                <a:ea typeface="Comfortaa"/>
                <a:cs typeface="Comfortaa"/>
                <a:sym typeface="Comfortaa"/>
              </a:rPr>
              <a:t>A l’aide du tableau ci-joint en extrapoler la VMA équivalente à un test passé sur piste de 400M</a:t>
            </a:r>
          </a:p>
          <a:p>
            <a:pPr marL="0" lvl="0" indent="0" algn="ctr" rtl="0">
              <a:spcBef>
                <a:spcPts val="36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Pour ce test, privilégier la bande son avec une enceinte (lien ci-dessus)</a:t>
            </a:r>
          </a:p>
          <a:p>
            <a:pPr marL="0" lvl="0" indent="0" algn="ctr" rtl="0">
              <a:spcBef>
                <a:spcPts val="360"/>
              </a:spcBef>
              <a:spcAft>
                <a:spcPts val="0"/>
              </a:spcAft>
              <a:buNone/>
            </a:pPr>
            <a:endParaRPr sz="1800" b="1" dirty="0">
              <a:solidFill>
                <a:srgbClr val="980000"/>
              </a:solidFill>
              <a:latin typeface="Comfortaa"/>
              <a:ea typeface="Comfortaa"/>
              <a:cs typeface="Comfortaa"/>
              <a:sym typeface="Comfortaa"/>
            </a:endParaRPr>
          </a:p>
        </p:txBody>
      </p:sp>
      <p:pic>
        <p:nvPicPr>
          <p:cNvPr id="5" name="Image 4">
            <a:extLst>
              <a:ext uri="{FF2B5EF4-FFF2-40B4-BE49-F238E27FC236}">
                <a16:creationId xmlns:a16="http://schemas.microsoft.com/office/drawing/2014/main" id="{6EF3504F-3D8E-789A-A9A5-1D5126F99616}"/>
              </a:ext>
            </a:extLst>
          </p:cNvPr>
          <p:cNvPicPr>
            <a:picLocks noChangeAspect="1"/>
          </p:cNvPicPr>
          <p:nvPr/>
        </p:nvPicPr>
        <p:blipFill>
          <a:blip r:embed="rId4"/>
          <a:stretch>
            <a:fillRect/>
          </a:stretch>
        </p:blipFill>
        <p:spPr>
          <a:xfrm>
            <a:off x="6204857" y="90593"/>
            <a:ext cx="2852059" cy="6749569"/>
          </a:xfrm>
          <a:prstGeom prst="rect">
            <a:avLst/>
          </a:prstGeom>
        </p:spPr>
      </p:pic>
      <p:sp>
        <p:nvSpPr>
          <p:cNvPr id="2" name="ZoneTexte 1">
            <a:extLst>
              <a:ext uri="{FF2B5EF4-FFF2-40B4-BE49-F238E27FC236}">
                <a16:creationId xmlns:a16="http://schemas.microsoft.com/office/drawing/2014/main" id="{FA22F65D-35DF-DE3E-4436-2F2AEE334F77}"/>
              </a:ext>
            </a:extLst>
          </p:cNvPr>
          <p:cNvSpPr txBox="1"/>
          <p:nvPr/>
        </p:nvSpPr>
        <p:spPr>
          <a:xfrm>
            <a:off x="2237122" y="5481965"/>
            <a:ext cx="2198697" cy="307777"/>
          </a:xfrm>
          <a:prstGeom prst="rect">
            <a:avLst/>
          </a:prstGeom>
          <a:noFill/>
        </p:spPr>
        <p:txBody>
          <a:bodyPr wrap="square" rtlCol="0">
            <a:spAutoFit/>
          </a:bodyPr>
          <a:lstStyle/>
          <a:p>
            <a:pPr algn="ctr"/>
            <a:r>
              <a:rPr lang="fr-FR" dirty="0">
                <a:hlinkClick r:id="rId5"/>
              </a:rPr>
              <a:t>Accéder au Tableau</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DFFC8-4F81-3917-6624-73943232B894}"/>
              </a:ext>
            </a:extLst>
          </p:cNvPr>
          <p:cNvSpPr>
            <a:spLocks noGrp="1"/>
          </p:cNvSpPr>
          <p:nvPr>
            <p:ph type="title"/>
          </p:nvPr>
        </p:nvSpPr>
        <p:spPr/>
        <p:txBody>
          <a:bodyPr/>
          <a:lstStyle/>
          <a:p>
            <a:r>
              <a:rPr lang="fr-FR" dirty="0"/>
              <a:t>La remontée des résultats des tests physiques :</a:t>
            </a:r>
          </a:p>
        </p:txBody>
      </p:sp>
      <p:sp>
        <p:nvSpPr>
          <p:cNvPr id="3" name="Espace réservé du texte 2">
            <a:extLst>
              <a:ext uri="{FF2B5EF4-FFF2-40B4-BE49-F238E27FC236}">
                <a16:creationId xmlns:a16="http://schemas.microsoft.com/office/drawing/2014/main" id="{3AF5B15A-4975-8EF0-A52E-03F5178BC72A}"/>
              </a:ext>
            </a:extLst>
          </p:cNvPr>
          <p:cNvSpPr>
            <a:spLocks noGrp="1"/>
          </p:cNvSpPr>
          <p:nvPr>
            <p:ph type="body" idx="1"/>
          </p:nvPr>
        </p:nvSpPr>
        <p:spPr>
          <a:xfrm>
            <a:off x="348997" y="1339539"/>
            <a:ext cx="10944191" cy="1009341"/>
          </a:xfrm>
        </p:spPr>
        <p:txBody>
          <a:bodyPr/>
          <a:lstStyle/>
          <a:p>
            <a:pPr marL="571500" indent="-342900">
              <a:buFont typeface="Wingdings" panose="05000000000000000000" pitchFamily="2" charset="2"/>
              <a:buChar char="Ø"/>
            </a:pPr>
            <a:r>
              <a:rPr lang="fr-FR" dirty="0"/>
              <a:t>Elle se fait par l’intermédiaire d’un fichier Excel (</a:t>
            </a:r>
            <a:r>
              <a:rPr lang="fr-FR" dirty="0">
                <a:hlinkClick r:id="rId3"/>
              </a:rPr>
              <a:t>lien</a:t>
            </a:r>
            <a:r>
              <a:rPr lang="fr-FR" dirty="0"/>
              <a:t>) en ligne via l’adresse mail dédiée aux tests physiques : </a:t>
            </a:r>
            <a:r>
              <a:rPr lang="fr-FR" dirty="0">
                <a:hlinkClick r:id="rId4"/>
              </a:rPr>
              <a:t>testsphysiques@ffvoile.fr</a:t>
            </a:r>
            <a:endParaRPr lang="fr-FR" dirty="0"/>
          </a:p>
          <a:p>
            <a:endParaRPr lang="fr-FR" dirty="0"/>
          </a:p>
        </p:txBody>
      </p:sp>
      <p:pic>
        <p:nvPicPr>
          <p:cNvPr id="5" name="Image 4">
            <a:extLst>
              <a:ext uri="{FF2B5EF4-FFF2-40B4-BE49-F238E27FC236}">
                <a16:creationId xmlns:a16="http://schemas.microsoft.com/office/drawing/2014/main" id="{A2AA1E15-C00C-33B3-6EFE-EA7B3FF75172}"/>
              </a:ext>
            </a:extLst>
          </p:cNvPr>
          <p:cNvPicPr>
            <a:picLocks noChangeAspect="1"/>
          </p:cNvPicPr>
          <p:nvPr/>
        </p:nvPicPr>
        <p:blipFill>
          <a:blip r:embed="rId5"/>
          <a:stretch>
            <a:fillRect/>
          </a:stretch>
        </p:blipFill>
        <p:spPr>
          <a:xfrm>
            <a:off x="479335" y="2491667"/>
            <a:ext cx="10944191" cy="3468683"/>
          </a:xfrm>
          <a:prstGeom prst="rect">
            <a:avLst/>
          </a:prstGeom>
          <a:effectLst>
            <a:outerShdw blurRad="50800" dist="38100" dir="2700000" algn="tl" rotWithShape="0">
              <a:prstClr val="black">
                <a:alpha val="40000"/>
              </a:prstClr>
            </a:outerShdw>
          </a:effectLst>
        </p:spPr>
      </p:pic>
      <p:sp>
        <p:nvSpPr>
          <p:cNvPr id="6" name="Espace réservé du texte 2">
            <a:extLst>
              <a:ext uri="{FF2B5EF4-FFF2-40B4-BE49-F238E27FC236}">
                <a16:creationId xmlns:a16="http://schemas.microsoft.com/office/drawing/2014/main" id="{8081851A-53BF-8C5E-5C1A-CC5F2B9E4E05}"/>
              </a:ext>
            </a:extLst>
          </p:cNvPr>
          <p:cNvSpPr txBox="1">
            <a:spLocks/>
          </p:cNvSpPr>
          <p:nvPr/>
        </p:nvSpPr>
        <p:spPr>
          <a:xfrm>
            <a:off x="609600" y="6081328"/>
            <a:ext cx="10944191" cy="5726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571500" indent="-342900">
              <a:buFont typeface="Wingdings" panose="05000000000000000000" pitchFamily="2" charset="2"/>
              <a:buChar char="Ø"/>
            </a:pPr>
            <a:r>
              <a:rPr lang="fr-FR" dirty="0"/>
              <a:t>Tutoriel en ligne pour vous aider </a:t>
            </a:r>
            <a:r>
              <a:rPr lang="fr-FR" dirty="0">
                <a:hlinkClick r:id="rId6"/>
              </a:rPr>
              <a:t>(lien)</a:t>
            </a:r>
            <a:endParaRPr lang="fr-FR" dirty="0"/>
          </a:p>
          <a:p>
            <a:endParaRPr lang="fr-FR" dirty="0"/>
          </a:p>
        </p:txBody>
      </p:sp>
    </p:spTree>
    <p:extLst>
      <p:ext uri="{BB962C8B-B14F-4D97-AF65-F5344CB8AC3E}">
        <p14:creationId xmlns:p14="http://schemas.microsoft.com/office/powerpoint/2010/main" val="135404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a7e84cf47d_0_7"/>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Préambule</a:t>
            </a:r>
            <a:endParaRPr dirty="0">
              <a:latin typeface="Comfortaa"/>
              <a:ea typeface="Comfortaa"/>
              <a:cs typeface="Comfortaa"/>
              <a:sym typeface="Comfortaa"/>
            </a:endParaRPr>
          </a:p>
        </p:txBody>
      </p:sp>
      <p:sp>
        <p:nvSpPr>
          <p:cNvPr id="130" name="Google Shape;130;g3a7e84cf47d_0_7"/>
          <p:cNvSpPr txBox="1">
            <a:spLocks noGrp="1"/>
          </p:cNvSpPr>
          <p:nvPr>
            <p:ph type="body" idx="1"/>
          </p:nvPr>
        </p:nvSpPr>
        <p:spPr>
          <a:xfrm>
            <a:off x="624425" y="1763485"/>
            <a:ext cx="10944300" cy="4965189"/>
          </a:xfrm>
          <a:prstGeom prst="rect">
            <a:avLst/>
          </a:prstGeom>
        </p:spPr>
        <p:txBody>
          <a:bodyPr spcFirstLastPara="1" wrap="square" lIns="91425" tIns="45700" rIns="91425" bIns="45700" anchor="t" anchorCtr="0">
            <a:noAutofit/>
          </a:bodyPr>
          <a:lstStyle/>
          <a:p>
            <a:pPr marL="0" marR="734060" lvl="0" indent="0" algn="just" rtl="0">
              <a:lnSpc>
                <a:spcPct val="106666"/>
              </a:lnSpc>
              <a:spcBef>
                <a:spcPts val="0"/>
              </a:spcBef>
              <a:spcAft>
                <a:spcPts val="0"/>
              </a:spcAft>
              <a:buClr>
                <a:schemeClr val="dk1"/>
              </a:buClr>
              <a:buSzPts val="1100"/>
              <a:buFont typeface="Arial"/>
              <a:buNone/>
            </a:pPr>
            <a:r>
              <a:rPr lang="fr-FR" sz="2400" b="1" i="1" dirty="0">
                <a:solidFill>
                  <a:schemeClr val="dk1"/>
                </a:solidFill>
                <a:latin typeface="Comfortaa" panose="020B0604020202020204" charset="0"/>
                <a:ea typeface="Times New Roman"/>
                <a:cs typeface="Times New Roman"/>
                <a:sym typeface="Times New Roman"/>
              </a:rPr>
              <a:t>Quelques mots : </a:t>
            </a:r>
            <a:endParaRPr sz="2400" b="1" dirty="0">
              <a:latin typeface="Comfortaa" panose="020B0604020202020204" charset="0"/>
            </a:endParaRPr>
          </a:p>
          <a:p>
            <a:pPr marL="0" marR="734060" lvl="0" indent="0" algn="just" rtl="0">
              <a:lnSpc>
                <a:spcPct val="106666"/>
              </a:lnSpc>
              <a:spcBef>
                <a:spcPts val="0"/>
              </a:spcBef>
              <a:spcAft>
                <a:spcPts val="0"/>
              </a:spcAft>
              <a:buClr>
                <a:schemeClr val="dk1"/>
              </a:buClr>
              <a:buSzPts val="1100"/>
              <a:buFont typeface="Arial"/>
              <a:buNone/>
            </a:pPr>
            <a:endParaRPr dirty="0"/>
          </a:p>
          <a:p>
            <a:pPr marL="0" marR="734060" lvl="0" indent="0" algn="just" rtl="0">
              <a:lnSpc>
                <a:spcPct val="106666"/>
              </a:lnSpc>
              <a:spcBef>
                <a:spcPts val="0"/>
              </a:spcBef>
              <a:spcAft>
                <a:spcPts val="0"/>
              </a:spcAft>
              <a:buClr>
                <a:schemeClr val="dk1"/>
              </a:buClr>
              <a:buSzPts val="1100"/>
              <a:buFont typeface="Arial"/>
              <a:buNone/>
            </a:pPr>
            <a:r>
              <a:rPr lang="fr-FR" sz="2000" b="1" dirty="0">
                <a:latin typeface="Nunito"/>
                <a:ea typeface="Nunito"/>
                <a:cs typeface="Nunito"/>
                <a:sym typeface="Nunito"/>
              </a:rPr>
              <a:t>Charline Picon </a:t>
            </a:r>
            <a:r>
              <a:rPr lang="fr-FR" sz="2000" dirty="0">
                <a:latin typeface="Nunito"/>
                <a:ea typeface="Nunito"/>
                <a:cs typeface="Nunito"/>
                <a:sym typeface="Nunito"/>
              </a:rPr>
              <a:t>(Championne olympique Rio 2016) : </a:t>
            </a:r>
            <a:r>
              <a:rPr lang="fr-FR" sz="2000" i="1" dirty="0">
                <a:latin typeface="Nunito"/>
                <a:ea typeface="Nunito"/>
                <a:cs typeface="Nunito"/>
                <a:sym typeface="Nunito"/>
              </a:rPr>
              <a:t>“Les tests physiques sont un moment important pour individualiser l’entraînement. Vérifier les points forts, valider l’évolution, détecter les points de vigilance et pouvoir mettre en place des exercices de prévention et ainsi éviter les blessures. Il ne s’agit pas de se comparer aux autres mais d’apprendre à mieux se connaître pour programmer, planifier et orienter la préparation physique qui est aujourd’hui une part importante de l’entraînement en voile.”</a:t>
            </a:r>
            <a:endParaRPr sz="2000" i="1" dirty="0">
              <a:latin typeface="Nunito"/>
              <a:ea typeface="Nunito"/>
              <a:cs typeface="Nunito"/>
              <a:sym typeface="Nunito"/>
            </a:endParaRPr>
          </a:p>
          <a:p>
            <a:pPr marL="0" marR="734060" lvl="0" indent="0" algn="just" rtl="0">
              <a:lnSpc>
                <a:spcPct val="106666"/>
              </a:lnSpc>
              <a:spcBef>
                <a:spcPts val="0"/>
              </a:spcBef>
              <a:spcAft>
                <a:spcPts val="0"/>
              </a:spcAft>
              <a:buClr>
                <a:schemeClr val="dk1"/>
              </a:buClr>
              <a:buSzPts val="1100"/>
              <a:buFont typeface="Arial"/>
              <a:buNone/>
            </a:pPr>
            <a:endParaRPr sz="2000" i="1" dirty="0">
              <a:latin typeface="Nunito"/>
              <a:ea typeface="Nunito"/>
              <a:cs typeface="Nunito"/>
              <a:sym typeface="Nunito"/>
            </a:endParaRPr>
          </a:p>
          <a:p>
            <a:pPr marL="0" marR="734060" lvl="0" indent="0" algn="just" rtl="0">
              <a:lnSpc>
                <a:spcPct val="106666"/>
              </a:lnSpc>
              <a:spcBef>
                <a:spcPts val="0"/>
              </a:spcBef>
              <a:spcAft>
                <a:spcPts val="0"/>
              </a:spcAft>
              <a:buClr>
                <a:schemeClr val="dk1"/>
              </a:buClr>
              <a:buSzPts val="1100"/>
              <a:buFont typeface="Arial"/>
              <a:buNone/>
            </a:pPr>
            <a:r>
              <a:rPr lang="fr-FR" sz="2000" b="1" i="1" dirty="0">
                <a:latin typeface="Nunito"/>
                <a:ea typeface="Nunito"/>
                <a:cs typeface="Nunito"/>
                <a:sym typeface="Nunito"/>
              </a:rPr>
              <a:t>Franck </a:t>
            </a:r>
            <a:r>
              <a:rPr lang="fr-FR" sz="2000" b="1" i="1" dirty="0" err="1">
                <a:latin typeface="Nunito"/>
                <a:ea typeface="Nunito"/>
                <a:cs typeface="Nunito"/>
                <a:sym typeface="Nunito"/>
              </a:rPr>
              <a:t>Citeau</a:t>
            </a:r>
            <a:r>
              <a:rPr lang="fr-FR" sz="2000" b="1" i="1" dirty="0">
                <a:latin typeface="Nunito"/>
                <a:ea typeface="Nunito"/>
                <a:cs typeface="Nunito"/>
                <a:sym typeface="Nunito"/>
              </a:rPr>
              <a:t> </a:t>
            </a:r>
            <a:r>
              <a:rPr lang="fr-FR" sz="2000" i="1" dirty="0">
                <a:latin typeface="Nunito"/>
                <a:ea typeface="Nunito"/>
                <a:cs typeface="Nunito"/>
                <a:sym typeface="Nunito"/>
              </a:rPr>
              <a:t>(Manager de la Performance) : “Les tests ont une importance capitale car ils font référence à notre activité, ce que les sportifs vivent sur l’eau, identifier les manques ou les qualités à développer. Cela permet d’avoir un suivi sur notre pratique, et sur les préparations physiques. Cela crée du lien entre les différents acteurs . Ils ont donc une vraie valeur sportive”</a:t>
            </a:r>
            <a:endParaRPr sz="2000" i="1" dirty="0">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B5C53-1DE8-B562-73C7-77EAF263A6C3}"/>
              </a:ext>
            </a:extLst>
          </p:cNvPr>
          <p:cNvSpPr>
            <a:spLocks noGrp="1"/>
          </p:cNvSpPr>
          <p:nvPr>
            <p:ph type="title"/>
          </p:nvPr>
        </p:nvSpPr>
        <p:spPr/>
        <p:txBody>
          <a:bodyPr/>
          <a:lstStyle/>
          <a:p>
            <a:r>
              <a:rPr lang="fr-FR" dirty="0"/>
              <a:t>Les attendus / aux tests « endurance » :</a:t>
            </a:r>
          </a:p>
        </p:txBody>
      </p:sp>
      <p:sp>
        <p:nvSpPr>
          <p:cNvPr id="3" name="Espace réservé du texte 2">
            <a:extLst>
              <a:ext uri="{FF2B5EF4-FFF2-40B4-BE49-F238E27FC236}">
                <a16:creationId xmlns:a16="http://schemas.microsoft.com/office/drawing/2014/main" id="{9EECD7CE-A29E-67A8-749D-8C5E7C7C2678}"/>
              </a:ext>
            </a:extLst>
          </p:cNvPr>
          <p:cNvSpPr>
            <a:spLocks noGrp="1"/>
          </p:cNvSpPr>
          <p:nvPr>
            <p:ph type="body" idx="1"/>
          </p:nvPr>
        </p:nvSpPr>
        <p:spPr/>
        <p:txBody>
          <a:bodyPr/>
          <a:lstStyle/>
          <a:p>
            <a:pPr algn="just"/>
            <a:r>
              <a:rPr lang="fr-FR" dirty="0"/>
              <a:t>	Les standards ci-dessous permettent de se jauger sur son niveau en fonction de la catégorie d’âge ; et de mettre en place une stratégie de travail avec les préparateurs physiques.</a:t>
            </a:r>
          </a:p>
          <a:p>
            <a:pPr algn="just"/>
            <a:r>
              <a:rPr lang="fr-FR" dirty="0"/>
              <a:t>	En fonction des recueils de données, ils pourront être recalibrés. </a:t>
            </a:r>
          </a:p>
        </p:txBody>
      </p:sp>
      <p:pic>
        <p:nvPicPr>
          <p:cNvPr id="5" name="Image 4">
            <a:extLst>
              <a:ext uri="{FF2B5EF4-FFF2-40B4-BE49-F238E27FC236}">
                <a16:creationId xmlns:a16="http://schemas.microsoft.com/office/drawing/2014/main" id="{C07C67D4-B84D-67F6-3CF6-1516C4B6FE51}"/>
              </a:ext>
            </a:extLst>
          </p:cNvPr>
          <p:cNvPicPr>
            <a:picLocks noChangeAspect="1"/>
          </p:cNvPicPr>
          <p:nvPr/>
        </p:nvPicPr>
        <p:blipFill>
          <a:blip r:embed="rId2"/>
          <a:stretch>
            <a:fillRect/>
          </a:stretch>
        </p:blipFill>
        <p:spPr>
          <a:xfrm>
            <a:off x="118985" y="3973285"/>
            <a:ext cx="11954029" cy="16483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952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49b67d6f52_0_184"/>
          <p:cNvSpPr txBox="1">
            <a:spLocks noGrp="1"/>
          </p:cNvSpPr>
          <p:nvPr>
            <p:ph type="title"/>
          </p:nvPr>
        </p:nvSpPr>
        <p:spPr>
          <a:xfrm>
            <a:off x="609600" y="548680"/>
            <a:ext cx="7084500" cy="64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latin typeface="Comfortaa"/>
                <a:ea typeface="Comfortaa"/>
                <a:cs typeface="Comfortaa"/>
                <a:sym typeface="Comfortaa"/>
              </a:rPr>
              <a:t>Conseils : </a:t>
            </a:r>
            <a:endParaRPr dirty="0">
              <a:latin typeface="Comfortaa"/>
              <a:ea typeface="Comfortaa"/>
              <a:cs typeface="Comfortaa"/>
              <a:sym typeface="Comfortaa"/>
            </a:endParaRPr>
          </a:p>
        </p:txBody>
      </p:sp>
      <p:sp>
        <p:nvSpPr>
          <p:cNvPr id="137" name="Google Shape;137;g349b67d6f52_0_184"/>
          <p:cNvSpPr txBox="1">
            <a:spLocks noGrp="1"/>
          </p:cNvSpPr>
          <p:nvPr>
            <p:ph type="body" idx="1"/>
          </p:nvPr>
        </p:nvSpPr>
        <p:spPr>
          <a:xfrm>
            <a:off x="0" y="1196680"/>
            <a:ext cx="11756571" cy="5537494"/>
          </a:xfrm>
          <a:prstGeom prst="rect">
            <a:avLst/>
          </a:prstGeom>
          <a:noFill/>
          <a:ln>
            <a:noFill/>
          </a:ln>
        </p:spPr>
        <p:txBody>
          <a:bodyPr spcFirstLastPara="1" wrap="square" lIns="91425" tIns="45700" rIns="91425" bIns="45700" anchor="t" anchorCtr="0">
            <a:noAutofit/>
          </a:bodyPr>
          <a:lstStyle/>
          <a:p>
            <a:pPr marL="457200" marR="735965" lvl="0"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Afin d’assurer la protection de l’intégrité physique des sportifs, Il est conseillé de faire réaliser les tests dans cet ordre : </a:t>
            </a:r>
            <a:endParaRPr sz="2050" dirty="0">
              <a:solidFill>
                <a:srgbClr val="17365D"/>
              </a:solidFill>
              <a:latin typeface="Comfortaa"/>
              <a:ea typeface="Comfortaa"/>
              <a:cs typeface="Comfortaa"/>
              <a:sym typeface="Comfortaa"/>
            </a:endParaRPr>
          </a:p>
          <a:p>
            <a:pPr marL="1371600" marR="735965" lvl="1"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En 1 : la Mobilité </a:t>
            </a:r>
            <a:endParaRPr sz="2050" dirty="0">
              <a:solidFill>
                <a:srgbClr val="17365D"/>
              </a:solidFill>
              <a:latin typeface="Comfortaa"/>
              <a:ea typeface="Comfortaa"/>
              <a:cs typeface="Comfortaa"/>
              <a:sym typeface="Comfortaa"/>
            </a:endParaRPr>
          </a:p>
          <a:p>
            <a:pPr marL="1371600" marR="735965" lvl="1"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En 2 : la Stabilité </a:t>
            </a:r>
            <a:endParaRPr sz="2050" dirty="0">
              <a:solidFill>
                <a:srgbClr val="17365D"/>
              </a:solidFill>
              <a:latin typeface="Comfortaa"/>
              <a:ea typeface="Comfortaa"/>
              <a:cs typeface="Comfortaa"/>
              <a:sym typeface="Comfortaa"/>
            </a:endParaRPr>
          </a:p>
          <a:p>
            <a:pPr marL="1371600" marR="735965" lvl="1"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En 3 : l’Endurance (dans ce thème, pas de test vélo ni rameur pour 	      les U15</a:t>
            </a:r>
            <a:endParaRPr sz="2050" dirty="0">
              <a:solidFill>
                <a:srgbClr val="17365D"/>
              </a:solidFill>
              <a:latin typeface="Comfortaa"/>
              <a:ea typeface="Comfortaa"/>
              <a:cs typeface="Comfortaa"/>
              <a:sym typeface="Comfortaa"/>
            </a:endParaRPr>
          </a:p>
          <a:p>
            <a:pPr marL="1371600" marR="735965" lvl="0" indent="0" algn="just" rtl="0">
              <a:lnSpc>
                <a:spcPct val="96666"/>
              </a:lnSpc>
              <a:spcBef>
                <a:spcPts val="0"/>
              </a:spcBef>
              <a:spcAft>
                <a:spcPts val="0"/>
              </a:spcAft>
              <a:buNone/>
            </a:pPr>
            <a:endParaRPr sz="2050" dirty="0">
              <a:solidFill>
                <a:srgbClr val="17365D"/>
              </a:solidFill>
              <a:latin typeface="Comfortaa"/>
              <a:ea typeface="Comfortaa"/>
              <a:cs typeface="Comfortaa"/>
              <a:sym typeface="Comfortaa"/>
            </a:endParaRPr>
          </a:p>
          <a:p>
            <a:pPr marL="457200" marR="735965" lvl="0"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Il est important de programmer les tests d’une session à l’autre à un même horaire et dans un même ordre pour un même sportif.</a:t>
            </a:r>
            <a:endParaRPr sz="2050" dirty="0">
              <a:solidFill>
                <a:srgbClr val="17365D"/>
              </a:solidFill>
              <a:latin typeface="Comfortaa"/>
              <a:ea typeface="Comfortaa"/>
              <a:cs typeface="Comfortaa"/>
              <a:sym typeface="Comfortaa"/>
            </a:endParaRPr>
          </a:p>
          <a:p>
            <a:pPr marL="914400" marR="735965" lvl="0" indent="0" algn="just" rtl="0">
              <a:lnSpc>
                <a:spcPct val="96666"/>
              </a:lnSpc>
              <a:spcBef>
                <a:spcPts val="0"/>
              </a:spcBef>
              <a:spcAft>
                <a:spcPts val="0"/>
              </a:spcAft>
              <a:buNone/>
            </a:pPr>
            <a:endParaRPr sz="2050" dirty="0">
              <a:solidFill>
                <a:srgbClr val="17365D"/>
              </a:solidFill>
              <a:latin typeface="Comfortaa"/>
              <a:ea typeface="Comfortaa"/>
              <a:cs typeface="Comfortaa"/>
              <a:sym typeface="Comfortaa"/>
            </a:endParaRPr>
          </a:p>
          <a:p>
            <a:pPr marL="457200" marR="735965" lvl="0" indent="-358775" algn="just" rtl="0">
              <a:lnSpc>
                <a:spcPct val="96666"/>
              </a:lnSpc>
              <a:spcBef>
                <a:spcPts val="0"/>
              </a:spcBef>
              <a:spcAft>
                <a:spcPts val="0"/>
              </a:spcAft>
              <a:buClr>
                <a:srgbClr val="17365D"/>
              </a:buClr>
              <a:buSzPts val="2050"/>
              <a:buFont typeface="Times New Roman"/>
              <a:buChar char="-"/>
            </a:pPr>
            <a:r>
              <a:rPr lang="fr-FR" sz="2050" dirty="0">
                <a:solidFill>
                  <a:srgbClr val="17365D"/>
                </a:solidFill>
                <a:latin typeface="Comfortaa"/>
                <a:ea typeface="Comfortaa"/>
                <a:cs typeface="Comfortaa"/>
                <a:sym typeface="Comfortaa"/>
              </a:rPr>
              <a:t>L’entraîneur en charge de la passation des tests doit </a:t>
            </a:r>
            <a:r>
              <a:rPr lang="fr-FR" sz="2050" b="1" dirty="0">
                <a:solidFill>
                  <a:srgbClr val="17365D"/>
                </a:solidFill>
                <a:latin typeface="Comfortaa"/>
                <a:ea typeface="Comfortaa"/>
                <a:cs typeface="Comfortaa"/>
                <a:sym typeface="Comfortaa"/>
              </a:rPr>
              <a:t>s’approprier précisément les  protocoles de tests </a:t>
            </a:r>
            <a:r>
              <a:rPr lang="fr-FR" sz="2050" dirty="0">
                <a:solidFill>
                  <a:srgbClr val="17365D"/>
                </a:solidFill>
                <a:latin typeface="Comfortaa"/>
                <a:ea typeface="Comfortaa"/>
                <a:cs typeface="Comfortaa"/>
                <a:sym typeface="Comfortaa"/>
              </a:rPr>
              <a:t>afin de faire réaliser ceux-ci fidèlement. Une consigne oubliée ou mal respectée par le sportif peut entraîner un résultat erroné au test. Si un problème est observé lors de la passation d’un test, il est conseillé de le faire repasser.</a:t>
            </a:r>
            <a:endParaRPr sz="2050" dirty="0">
              <a:solidFill>
                <a:srgbClr val="17365D"/>
              </a:solidFill>
              <a:latin typeface="Comfortaa"/>
              <a:ea typeface="Comfortaa"/>
              <a:cs typeface="Comfortaa"/>
              <a:sym typeface="Comfortaa"/>
            </a:endParaRPr>
          </a:p>
          <a:p>
            <a:pPr marL="914400" marR="735965" lvl="0" indent="0" algn="just" rtl="0">
              <a:lnSpc>
                <a:spcPct val="96666"/>
              </a:lnSpc>
              <a:spcBef>
                <a:spcPts val="0"/>
              </a:spcBef>
              <a:spcAft>
                <a:spcPts val="0"/>
              </a:spcAft>
              <a:buNone/>
            </a:pPr>
            <a:endParaRPr sz="2050" dirty="0">
              <a:solidFill>
                <a:srgbClr val="17365D"/>
              </a:solidFill>
              <a:latin typeface="Comfortaa"/>
              <a:ea typeface="Comfortaa"/>
              <a:cs typeface="Comfortaa"/>
              <a:sym typeface="Comfortaa"/>
            </a:endParaRPr>
          </a:p>
          <a:p>
            <a:pPr marL="457200" marR="735965" lvl="0"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Tous les tests unilatéraux (épaules - thoracique - hanches - chevilles) se font des deux côtés. </a:t>
            </a:r>
            <a:r>
              <a:rPr lang="fr-FR" sz="2050" b="1" dirty="0">
                <a:solidFill>
                  <a:srgbClr val="17365D"/>
                </a:solidFill>
                <a:latin typeface="Comfortaa"/>
                <a:ea typeface="Comfortaa"/>
                <a:cs typeface="Comfortaa"/>
                <a:sym typeface="Comfortaa"/>
              </a:rPr>
              <a:t>Vous notez les scores de chaque côté</a:t>
            </a:r>
            <a:r>
              <a:rPr lang="fr-FR" sz="2050" dirty="0">
                <a:solidFill>
                  <a:srgbClr val="17365D"/>
                </a:solidFill>
                <a:latin typeface="Comfortaa"/>
                <a:ea typeface="Comfortaa"/>
                <a:cs typeface="Comfortaa"/>
                <a:sym typeface="Comfortaa"/>
              </a:rPr>
              <a:t>. </a:t>
            </a:r>
            <a:endParaRPr sz="2050" dirty="0">
              <a:solidFill>
                <a:srgbClr val="17365D"/>
              </a:solidFill>
              <a:latin typeface="Comfortaa"/>
              <a:ea typeface="Comfortaa"/>
              <a:cs typeface="Comfortaa"/>
              <a:sym typeface="Comfortaa"/>
            </a:endParaRPr>
          </a:p>
          <a:p>
            <a:pPr marL="0" marR="734060" lvl="0" indent="0" algn="just" rtl="0">
              <a:spcBef>
                <a:spcPts val="35"/>
              </a:spcBef>
              <a:spcAft>
                <a:spcPts val="0"/>
              </a:spcAft>
              <a:buNone/>
            </a:pPr>
            <a:endParaRPr sz="2250" dirty="0">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760"/>
              <a:buNone/>
            </a:pPr>
            <a:endParaRPr sz="3400" dirty="0"/>
          </a:p>
          <a:p>
            <a:pPr marL="0" lvl="0" indent="0" algn="l" rtl="0">
              <a:lnSpc>
                <a:spcPct val="100000"/>
              </a:lnSpc>
              <a:spcBef>
                <a:spcPts val="600"/>
              </a:spcBef>
              <a:spcAft>
                <a:spcPts val="600"/>
              </a:spcAft>
              <a:buSzPts val="176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a7e84cf47d_0_19"/>
          <p:cNvSpPr txBox="1">
            <a:spLocks noGrp="1"/>
          </p:cNvSpPr>
          <p:nvPr>
            <p:ph type="body" idx="1"/>
          </p:nvPr>
        </p:nvSpPr>
        <p:spPr>
          <a:xfrm>
            <a:off x="4346573" y="3854323"/>
            <a:ext cx="3600000" cy="2916590"/>
          </a:xfrm>
          <a:prstGeom prst="rect">
            <a:avLst/>
          </a:prstGeom>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TESTS DE STABILITÉ</a:t>
            </a:r>
            <a:endParaRPr b="1" dirty="0">
              <a:latin typeface="Comfortaa"/>
              <a:ea typeface="Comfortaa"/>
              <a:cs typeface="Comfortaa"/>
              <a:sym typeface="Comfortaa"/>
            </a:endParaRPr>
          </a:p>
          <a:p>
            <a:pPr marL="0" lvl="0" indent="0" algn="l" rtl="0">
              <a:spcBef>
                <a:spcPts val="360"/>
              </a:spcBef>
              <a:spcAft>
                <a:spcPts val="0"/>
              </a:spcAft>
              <a:buNone/>
            </a:pP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Stabilité tronc-bassin  </a:t>
            </a:r>
            <a:endParaRPr dirty="0">
              <a:latin typeface="Comfortaa"/>
              <a:ea typeface="Comfortaa"/>
              <a:cs typeface="Comfortaa"/>
              <a:sym typeface="Comfortaa"/>
            </a:endParaRPr>
          </a:p>
          <a:p>
            <a:pPr marL="0" indent="0" algn="ctr"/>
            <a:r>
              <a:rPr lang="fr-FR" dirty="0"/>
              <a:t>Force région lombo-pelvienne </a:t>
            </a:r>
          </a:p>
          <a:p>
            <a:pPr marL="0" lvl="0" indent="0" algn="ctr" rtl="0">
              <a:spcBef>
                <a:spcPts val="360"/>
              </a:spcBef>
              <a:spcAft>
                <a:spcPts val="0"/>
              </a:spcAft>
              <a:buNone/>
            </a:pPr>
            <a:r>
              <a:rPr lang="fr-FR" dirty="0">
                <a:latin typeface="Comfortaa"/>
                <a:ea typeface="Comfortaa"/>
                <a:cs typeface="Comfortaa"/>
                <a:sym typeface="Comfortaa"/>
              </a:rPr>
              <a:t>Force du grip</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Force de traction </a:t>
            </a:r>
            <a:endParaRPr dirty="0"/>
          </a:p>
        </p:txBody>
      </p:sp>
      <p:sp>
        <p:nvSpPr>
          <p:cNvPr id="144" name="Google Shape;144;g3a7e84cf47d_0_19"/>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Listing des Tests :</a:t>
            </a:r>
            <a:endParaRPr dirty="0">
              <a:latin typeface="Comfortaa"/>
              <a:ea typeface="Comfortaa"/>
              <a:cs typeface="Comfortaa"/>
              <a:sym typeface="Comfortaa"/>
            </a:endParaRPr>
          </a:p>
        </p:txBody>
      </p:sp>
      <p:sp>
        <p:nvSpPr>
          <p:cNvPr id="145" name="Google Shape;145;g3a7e84cf47d_0_19"/>
          <p:cNvSpPr txBox="1">
            <a:spLocks noGrp="1"/>
          </p:cNvSpPr>
          <p:nvPr>
            <p:ph type="body" idx="2"/>
          </p:nvPr>
        </p:nvSpPr>
        <p:spPr>
          <a:xfrm>
            <a:off x="8047717" y="3838380"/>
            <a:ext cx="3845891" cy="2932533"/>
          </a:xfrm>
          <a:prstGeom prst="rect">
            <a:avLst/>
          </a:prstGeom>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TESTS D’ENDURANCE</a:t>
            </a:r>
            <a:endParaRPr b="1" dirty="0">
              <a:latin typeface="Comfortaa"/>
              <a:ea typeface="Comfortaa"/>
              <a:cs typeface="Comfortaa"/>
              <a:sym typeface="Comfortaa"/>
            </a:endParaRPr>
          </a:p>
          <a:p>
            <a:pPr marL="0" lvl="0" indent="0" algn="ctr" rtl="0">
              <a:spcBef>
                <a:spcPts val="360"/>
              </a:spcBef>
              <a:spcAft>
                <a:spcPts val="0"/>
              </a:spcAft>
              <a:buNone/>
            </a:pP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Léger - Boucher</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ou Test Navette </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Test puissance Vélo en salle</a:t>
            </a:r>
            <a:endParaRPr dirty="0">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dirty="0">
                <a:latin typeface="Comfortaa"/>
                <a:ea typeface="Comfortaa"/>
                <a:cs typeface="Comfortaa"/>
                <a:sym typeface="Comfortaa"/>
              </a:rPr>
              <a:t>2000m Rameur</a:t>
            </a:r>
          </a:p>
          <a:p>
            <a:pPr marL="0" lvl="0" indent="0" algn="ctr" rtl="0">
              <a:spcBef>
                <a:spcPts val="360"/>
              </a:spcBef>
              <a:spcAft>
                <a:spcPts val="0"/>
              </a:spcAft>
              <a:buClr>
                <a:schemeClr val="dk1"/>
              </a:buClr>
              <a:buSzPts val="1100"/>
              <a:buFont typeface="Arial"/>
              <a:buNone/>
            </a:pPr>
            <a:endParaRPr dirty="0">
              <a:latin typeface="Comfortaa"/>
              <a:ea typeface="Comfortaa"/>
              <a:cs typeface="Comfortaa"/>
              <a:sym typeface="Comfortaa"/>
            </a:endParaRPr>
          </a:p>
          <a:p>
            <a:pPr marL="0" lvl="0" indent="0" rtl="0">
              <a:spcBef>
                <a:spcPts val="360"/>
              </a:spcBef>
              <a:spcAft>
                <a:spcPts val="0"/>
              </a:spcAft>
              <a:buNone/>
            </a:pPr>
            <a:r>
              <a:rPr lang="fr-FR" sz="1400" dirty="0">
                <a:solidFill>
                  <a:srgbClr val="FF0000"/>
                </a:solidFill>
                <a:latin typeface="Comfortaa"/>
                <a:ea typeface="Comfortaa"/>
                <a:cs typeface="Comfortaa"/>
                <a:sym typeface="Comfortaa"/>
              </a:rPr>
              <a:t>Pas de test vélo, ni rameur</a:t>
            </a:r>
          </a:p>
          <a:p>
            <a:pPr marL="0" lvl="0" indent="0" rtl="0">
              <a:spcBef>
                <a:spcPts val="360"/>
              </a:spcBef>
              <a:spcAft>
                <a:spcPts val="0"/>
              </a:spcAft>
              <a:buNone/>
            </a:pPr>
            <a:r>
              <a:rPr lang="fr-FR" sz="1400" dirty="0">
                <a:solidFill>
                  <a:srgbClr val="FF0000"/>
                </a:solidFill>
                <a:latin typeface="Comfortaa"/>
                <a:ea typeface="Comfortaa"/>
                <a:cs typeface="Comfortaa"/>
                <a:sym typeface="Comfortaa"/>
              </a:rPr>
              <a:t> pour les U15</a:t>
            </a:r>
            <a:endParaRPr sz="1400" dirty="0">
              <a:solidFill>
                <a:srgbClr val="FF0000"/>
              </a:solidFill>
              <a:latin typeface="Comfortaa"/>
              <a:ea typeface="Comfortaa"/>
              <a:cs typeface="Comfortaa"/>
              <a:sym typeface="Comfortaa"/>
            </a:endParaRPr>
          </a:p>
        </p:txBody>
      </p:sp>
      <p:sp>
        <p:nvSpPr>
          <p:cNvPr id="146" name="Google Shape;146;g3a7e84cf47d_0_19"/>
          <p:cNvSpPr txBox="1">
            <a:spLocks noGrp="1"/>
          </p:cNvSpPr>
          <p:nvPr>
            <p:ph type="body" idx="3"/>
          </p:nvPr>
        </p:nvSpPr>
        <p:spPr>
          <a:xfrm>
            <a:off x="97971" y="3870265"/>
            <a:ext cx="4147458" cy="2900648"/>
          </a:xfrm>
          <a:prstGeom prst="rect">
            <a:avLst/>
          </a:prstGeom>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TESTS RESPIRATION - MOBILITÉ</a:t>
            </a:r>
            <a:endParaRPr b="1" dirty="0">
              <a:latin typeface="Comfortaa"/>
              <a:ea typeface="Comfortaa"/>
              <a:cs typeface="Comfortaa"/>
              <a:sym typeface="Comfortaa"/>
            </a:endParaRPr>
          </a:p>
          <a:p>
            <a:pPr marL="0" lvl="0" indent="0" algn="ctr" rtl="0">
              <a:spcBef>
                <a:spcPts val="360"/>
              </a:spcBef>
              <a:spcAft>
                <a:spcPts val="0"/>
              </a:spcAft>
              <a:buNone/>
            </a:pP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Test de toux </a:t>
            </a:r>
            <a:endParaRPr dirty="0">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dirty="0">
                <a:latin typeface="Comfortaa"/>
                <a:ea typeface="Comfortaa"/>
                <a:cs typeface="Comfortaa"/>
                <a:sym typeface="Comfortaa"/>
              </a:rPr>
              <a:t>Activation du Transverse</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 des Epaules</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Mobilités Thoracique</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 de la Hanche</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 des Chevilles</a:t>
            </a:r>
            <a:endParaRPr dirty="0">
              <a:latin typeface="Comfortaa"/>
              <a:ea typeface="Comfortaa"/>
              <a:cs typeface="Comfortaa"/>
              <a:sym typeface="Comfortaa"/>
            </a:endParaRPr>
          </a:p>
        </p:txBody>
      </p:sp>
      <p:sp>
        <p:nvSpPr>
          <p:cNvPr id="147" name="Google Shape;147;g3a7e84cf47d_0_19"/>
          <p:cNvSpPr txBox="1">
            <a:spLocks noGrp="1"/>
          </p:cNvSpPr>
          <p:nvPr>
            <p:ph type="body" idx="4"/>
          </p:nvPr>
        </p:nvSpPr>
        <p:spPr>
          <a:xfrm>
            <a:off x="97971" y="1258300"/>
            <a:ext cx="12017829" cy="248638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b="1" dirty="0">
                <a:solidFill>
                  <a:srgbClr val="FF0000"/>
                </a:solidFill>
                <a:latin typeface="Comfortaa"/>
                <a:ea typeface="Comfortaa"/>
                <a:cs typeface="Comfortaa"/>
                <a:sym typeface="Comfortaa"/>
              </a:rPr>
              <a:t>2 sessions de tests dans la saison : </a:t>
            </a:r>
            <a:r>
              <a:rPr lang="fr-FR" b="1">
                <a:solidFill>
                  <a:srgbClr val="FF0000"/>
                </a:solidFill>
                <a:latin typeface="Comfortaa"/>
                <a:ea typeface="Comfortaa"/>
                <a:cs typeface="Comfortaa"/>
                <a:sym typeface="Comfortaa"/>
              </a:rPr>
              <a:t>rentrée (</a:t>
            </a:r>
            <a:r>
              <a:rPr lang="fr-FR" b="1" dirty="0">
                <a:solidFill>
                  <a:srgbClr val="FF0000"/>
                </a:solidFill>
                <a:latin typeface="Comfortaa"/>
                <a:ea typeface="Comfortaa"/>
                <a:cs typeface="Comfortaa"/>
                <a:sym typeface="Comfortaa"/>
              </a:rPr>
              <a:t>15 sept. au 15 oct.) et fin d’hiver (15 fév. au 15 mars)</a:t>
            </a:r>
          </a:p>
          <a:p>
            <a:pPr marL="0" lvl="0" indent="0" algn="l" rtl="0">
              <a:spcBef>
                <a:spcPts val="360"/>
              </a:spcBef>
              <a:spcAft>
                <a:spcPts val="0"/>
              </a:spcAft>
              <a:buNone/>
            </a:pPr>
            <a:r>
              <a:rPr lang="fr-FR" b="1" dirty="0">
                <a:latin typeface="Comfortaa"/>
                <a:ea typeface="Comfortaa"/>
                <a:cs typeface="Comfortaa"/>
                <a:sym typeface="Comfortaa"/>
              </a:rPr>
              <a:t>Conseil : un test est une évaluation standardisée et non un coaching</a:t>
            </a:r>
            <a:r>
              <a:rPr lang="fr-FR" dirty="0">
                <a:latin typeface="Comfortaa"/>
                <a:ea typeface="Comfortaa"/>
                <a:cs typeface="Comfortaa"/>
                <a:sym typeface="Comfortaa"/>
              </a:rPr>
              <a:t>. Être vigilant sur :</a:t>
            </a:r>
            <a:endParaRPr dirty="0">
              <a:latin typeface="Comfortaa"/>
              <a:ea typeface="Comfortaa"/>
              <a:cs typeface="Comfortaa"/>
              <a:sym typeface="Comfortaa"/>
            </a:endParaRPr>
          </a:p>
          <a:p>
            <a:pPr marL="457200" lvl="0" indent="-320040" algn="l" rtl="0">
              <a:spcBef>
                <a:spcPts val="360"/>
              </a:spcBef>
              <a:spcAft>
                <a:spcPts val="0"/>
              </a:spcAft>
              <a:buSzPts val="1440"/>
              <a:buFont typeface="Comfortaa"/>
              <a:buChar char="-"/>
            </a:pPr>
            <a:r>
              <a:rPr lang="fr-FR" dirty="0">
                <a:latin typeface="Comfortaa"/>
                <a:ea typeface="Comfortaa"/>
                <a:cs typeface="Comfortaa"/>
                <a:sym typeface="Comfortaa"/>
              </a:rPr>
              <a:t>Le déroulé du test</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Les consignes données : indiquer </a:t>
            </a:r>
            <a:r>
              <a:rPr lang="fr-FR" b="1" dirty="0">
                <a:latin typeface="Comfortaa"/>
                <a:ea typeface="Comfortaa"/>
                <a:cs typeface="Comfortaa"/>
                <a:sym typeface="Comfortaa"/>
              </a:rPr>
              <a:t>la position et dire </a:t>
            </a:r>
            <a:r>
              <a:rPr lang="fr-FR" sz="2200" b="1" dirty="0">
                <a:latin typeface="Comfortaa"/>
                <a:ea typeface="Comfortaa"/>
                <a:cs typeface="Comfortaa"/>
                <a:sym typeface="Comfortaa"/>
              </a:rPr>
              <a:t>seulement</a:t>
            </a:r>
            <a:r>
              <a:rPr lang="fr-FR" b="1" dirty="0">
                <a:latin typeface="Comfortaa"/>
                <a:ea typeface="Comfortaa"/>
                <a:cs typeface="Comfortaa"/>
                <a:sym typeface="Comfortaa"/>
              </a:rPr>
              <a:t> le geste à faire</a:t>
            </a:r>
            <a:r>
              <a:rPr lang="fr-FR" dirty="0">
                <a:latin typeface="Comfortaa"/>
                <a:ea typeface="Comfortaa"/>
                <a:cs typeface="Comfortaa"/>
                <a:sym typeface="Comfortaa"/>
              </a:rPr>
              <a:t> </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Ne pas expliquer comment réussir le test =&gt; résultat faussé. </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Si vous avez un doute =&gt; montrer une vidéo du test </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Les observables pour scorer et identifier la ou les causes possibles</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Remplir le fichier de recueil des résultats et remplir des préconisations via case “commentaires”</a:t>
            </a:r>
            <a:endParaRPr dirty="0">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aab3bb293b_0_24"/>
          <p:cNvSpPr txBox="1">
            <a:spLocks noGrp="1"/>
          </p:cNvSpPr>
          <p:nvPr>
            <p:ph type="title"/>
          </p:nvPr>
        </p:nvSpPr>
        <p:spPr>
          <a:xfrm>
            <a:off x="609600" y="548680"/>
            <a:ext cx="30480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Test de Toux</a:t>
            </a:r>
            <a:endParaRPr dirty="0"/>
          </a:p>
        </p:txBody>
      </p:sp>
      <p:pic>
        <p:nvPicPr>
          <p:cNvPr id="154" name="Google Shape;154;g3aab3bb293b_0_24" title="Respiration-pilates - copie.jpg"/>
          <p:cNvPicPr preferRelativeResize="0"/>
          <p:nvPr/>
        </p:nvPicPr>
        <p:blipFill>
          <a:blip r:embed="rId3">
            <a:alphaModFix/>
          </a:blip>
          <a:stretch>
            <a:fillRect/>
          </a:stretch>
        </p:blipFill>
        <p:spPr>
          <a:xfrm>
            <a:off x="6732201" y="0"/>
            <a:ext cx="5459799" cy="3639850"/>
          </a:xfrm>
          <a:prstGeom prst="rect">
            <a:avLst/>
          </a:prstGeom>
          <a:noFill/>
          <a:ln>
            <a:noFill/>
          </a:ln>
        </p:spPr>
      </p:pic>
      <p:pic>
        <p:nvPicPr>
          <p:cNvPr id="155" name="Google Shape;155;g3aab3bb293b_0_24"/>
          <p:cNvPicPr preferRelativeResize="0"/>
          <p:nvPr/>
        </p:nvPicPr>
        <p:blipFill>
          <a:blip r:embed="rId4">
            <a:alphaModFix/>
          </a:blip>
          <a:stretch>
            <a:fillRect/>
          </a:stretch>
        </p:blipFill>
        <p:spPr>
          <a:xfrm>
            <a:off x="6732200" y="4210050"/>
            <a:ext cx="5459800" cy="2497843"/>
          </a:xfrm>
          <a:prstGeom prst="rect">
            <a:avLst/>
          </a:prstGeom>
          <a:noFill/>
          <a:ln>
            <a:noFill/>
          </a:ln>
        </p:spPr>
      </p:pic>
      <p:sp>
        <p:nvSpPr>
          <p:cNvPr id="156" name="Google Shape;156;g3aab3bb293b_0_24"/>
          <p:cNvSpPr txBox="1">
            <a:spLocks noGrp="1"/>
          </p:cNvSpPr>
          <p:nvPr>
            <p:ph type="body" idx="1"/>
          </p:nvPr>
        </p:nvSpPr>
        <p:spPr>
          <a:xfrm>
            <a:off x="150000" y="1322700"/>
            <a:ext cx="6445800" cy="1843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Allonger au sol - genoux fléchis </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1 main ventre / 1 main poitrine </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Simuler une toux 3 fois </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Observable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Mouvement de la tête - cage thoracique - ventre</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sz="2000" dirty="0">
              <a:latin typeface="Comfortaa"/>
              <a:ea typeface="Comfortaa"/>
              <a:cs typeface="Comfortaa"/>
              <a:sym typeface="Comfortaa"/>
            </a:endParaRPr>
          </a:p>
          <a:p>
            <a:pPr marL="0" lvl="0" indent="0" algn="l" rtl="0">
              <a:spcBef>
                <a:spcPts val="600"/>
              </a:spcBef>
              <a:spcAft>
                <a:spcPts val="0"/>
              </a:spcAft>
              <a:buNone/>
            </a:pPr>
            <a:endParaRPr dirty="0"/>
          </a:p>
        </p:txBody>
      </p:sp>
      <p:graphicFrame>
        <p:nvGraphicFramePr>
          <p:cNvPr id="157" name="Google Shape;157;g3aab3bb293b_0_24"/>
          <p:cNvGraphicFramePr/>
          <p:nvPr>
            <p:extLst>
              <p:ext uri="{D42A27DB-BD31-4B8C-83A1-F6EECF244321}">
                <p14:modId xmlns:p14="http://schemas.microsoft.com/office/powerpoint/2010/main" val="3595174995"/>
              </p:ext>
            </p:extLst>
          </p:nvPr>
        </p:nvGraphicFramePr>
        <p:xfrm>
          <a:off x="113812" y="3417661"/>
          <a:ext cx="6518175" cy="3223675"/>
        </p:xfrm>
        <a:graphic>
          <a:graphicData uri="http://schemas.openxmlformats.org/drawingml/2006/table">
            <a:tbl>
              <a:tblPr>
                <a:noFill/>
                <a:tableStyleId>{5B55A3F1-B6AE-4880-9070-CC6AC8FFDEEA}</a:tableStyleId>
              </a:tblPr>
              <a:tblGrid>
                <a:gridCol w="919625">
                  <a:extLst>
                    <a:ext uri="{9D8B030D-6E8A-4147-A177-3AD203B41FA5}">
                      <a16:colId xmlns:a16="http://schemas.microsoft.com/office/drawing/2014/main" val="20000"/>
                    </a:ext>
                  </a:extLst>
                </a:gridCol>
                <a:gridCol w="5598550">
                  <a:extLst>
                    <a:ext uri="{9D8B030D-6E8A-4147-A177-3AD203B41FA5}">
                      <a16:colId xmlns:a16="http://schemas.microsoft.com/office/drawing/2014/main" val="20001"/>
                    </a:ext>
                  </a:extLst>
                </a:gridCol>
              </a:tblGrid>
              <a:tr h="44527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723250">
                <a:tc>
                  <a:txBody>
                    <a:bodyPr/>
                    <a:lstStyle/>
                    <a:p>
                      <a:pPr marL="0" lvl="0" indent="0" algn="ctr" rtl="0">
                        <a:spcBef>
                          <a:spcPts val="0"/>
                        </a:spcBef>
                        <a:spcAft>
                          <a:spcPts val="0"/>
                        </a:spcAft>
                        <a:buNone/>
                      </a:pPr>
                      <a:r>
                        <a:rPr lang="fr-FR" b="1" dirty="0"/>
                        <a:t>0</a:t>
                      </a:r>
                      <a:endParaRPr b="1" dirty="0"/>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600" b="1" dirty="0">
                          <a:solidFill>
                            <a:schemeClr val="dk2"/>
                          </a:solidFill>
                          <a:latin typeface="Comfortaa"/>
                          <a:ea typeface="Comfortaa"/>
                          <a:cs typeface="Comfortaa"/>
                          <a:sym typeface="Comfortaa"/>
                        </a:rPr>
                        <a:t>Ventre gonflé - cage thoracique se ferme - tête en arrière</a:t>
                      </a:r>
                      <a:endParaRPr sz="1600" b="1" dirty="0"/>
                    </a:p>
                  </a:txBody>
                  <a:tcPr marL="91425" marR="91425" marT="91425" marB="91425" anchor="ctr"/>
                </a:tc>
                <a:extLst>
                  <a:ext uri="{0D108BD9-81ED-4DB2-BD59-A6C34878D82A}">
                    <a16:rowId xmlns:a16="http://schemas.microsoft.com/office/drawing/2014/main" val="10001"/>
                  </a:ext>
                </a:extLst>
              </a:tr>
              <a:tr h="685050">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Ventre gonflé - cage thoracique se ferme</a:t>
                      </a:r>
                      <a:endParaRPr sz="16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600" b="1" dirty="0"/>
                    </a:p>
                  </a:txBody>
                  <a:tcPr marL="91425" marR="91425" marT="91425" marB="91425" anchor="ctr"/>
                </a:tc>
                <a:extLst>
                  <a:ext uri="{0D108BD9-81ED-4DB2-BD59-A6C34878D82A}">
                    <a16:rowId xmlns:a16="http://schemas.microsoft.com/office/drawing/2014/main" val="10002"/>
                  </a:ext>
                </a:extLst>
              </a:tr>
              <a:tr h="685050">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Ventre se contracte - cage thoracique se ferme</a:t>
                      </a:r>
                      <a:endParaRPr sz="16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600" b="1" dirty="0"/>
                    </a:p>
                  </a:txBody>
                  <a:tcPr marL="91425" marR="91425" marT="91425" marB="91425" anchor="ctr"/>
                </a:tc>
                <a:extLst>
                  <a:ext uri="{0D108BD9-81ED-4DB2-BD59-A6C34878D82A}">
                    <a16:rowId xmlns:a16="http://schemas.microsoft.com/office/drawing/2014/main" val="10003"/>
                  </a:ext>
                </a:extLst>
              </a:tr>
              <a:tr h="685050">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Ventre se contracte - cage thoracique s’ouvre</a:t>
                      </a:r>
                      <a:endParaRPr sz="16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6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4" name="ZoneTexte 3">
            <a:extLst>
              <a:ext uri="{FF2B5EF4-FFF2-40B4-BE49-F238E27FC236}">
                <a16:creationId xmlns:a16="http://schemas.microsoft.com/office/drawing/2014/main" id="{D92A2931-8BAE-D624-A614-A19C8B2AC7DA}"/>
              </a:ext>
            </a:extLst>
          </p:cNvPr>
          <p:cNvSpPr txBox="1"/>
          <p:nvPr/>
        </p:nvSpPr>
        <p:spPr>
          <a:xfrm>
            <a:off x="4963283" y="1438524"/>
            <a:ext cx="1132717" cy="307777"/>
          </a:xfrm>
          <a:prstGeom prst="rect">
            <a:avLst/>
          </a:prstGeom>
          <a:noFill/>
        </p:spPr>
        <p:txBody>
          <a:bodyPr wrap="square" rtlCol="0">
            <a:spAutoFit/>
          </a:bodyPr>
          <a:lstStyle/>
          <a:p>
            <a:pPr algn="ctr"/>
            <a:r>
              <a:rPr lang="fr-FR" dirty="0">
                <a:hlinkClick r:id="rId5"/>
              </a:rPr>
              <a:t>Lien Vidéo</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aab3bb293b_0_0"/>
          <p:cNvSpPr txBox="1">
            <a:spLocks noGrp="1"/>
          </p:cNvSpPr>
          <p:nvPr>
            <p:ph type="title"/>
          </p:nvPr>
        </p:nvSpPr>
        <p:spPr>
          <a:xfrm>
            <a:off x="609600" y="548680"/>
            <a:ext cx="8369147" cy="648000"/>
          </a:xfrm>
          <a:prstGeom prst="rect">
            <a:avLst/>
          </a:prstGeom>
        </p:spPr>
        <p:txBody>
          <a:bodyPr spcFirstLastPara="1" wrap="square" lIns="91425" tIns="45700" rIns="91425" bIns="45700" anchor="t" anchorCtr="0">
            <a:noAutofit/>
          </a:bodyPr>
          <a:lstStyle/>
          <a:p>
            <a:pPr lvl="0"/>
            <a:r>
              <a:rPr lang="fr-FR" dirty="0">
                <a:latin typeface="Comfortaa"/>
                <a:ea typeface="Comfortaa"/>
                <a:cs typeface="Comfortaa"/>
                <a:sym typeface="Comfortaa"/>
              </a:rPr>
              <a:t>Activation du Transverse   </a:t>
            </a:r>
            <a:r>
              <a:rPr lang="fr-FR" sz="2000" b="0" dirty="0">
                <a:latin typeface="Comfortaa"/>
                <a:ea typeface="Comfortaa"/>
                <a:cs typeface="Comfortaa"/>
                <a:sym typeface="Comfortaa"/>
              </a:rPr>
              <a:t>(</a:t>
            </a:r>
            <a:r>
              <a:rPr lang="fr-FR" sz="2000" dirty="0">
                <a:latin typeface="Comfortaa"/>
                <a:ea typeface="Comfortaa"/>
                <a:cs typeface="Comfortaa"/>
                <a:sym typeface="Comfortaa"/>
              </a:rPr>
              <a:t>PILATE TEST</a:t>
            </a:r>
            <a:r>
              <a:rPr lang="fr-FR" sz="2000" b="0" dirty="0">
                <a:latin typeface="Comfortaa"/>
                <a:ea typeface="Comfortaa"/>
                <a:cs typeface="Comfortaa"/>
                <a:sym typeface="Comfortaa"/>
              </a:rPr>
              <a:t>)</a:t>
            </a:r>
            <a:endParaRPr sz="2000" b="0" dirty="0">
              <a:latin typeface="Comfortaa"/>
              <a:ea typeface="Comfortaa"/>
              <a:cs typeface="Comfortaa"/>
              <a:sym typeface="Comfortaa"/>
            </a:endParaRPr>
          </a:p>
        </p:txBody>
      </p:sp>
      <p:pic>
        <p:nvPicPr>
          <p:cNvPr id="164" name="Google Shape;164;g3aab3bb293b_0_0" title="SUPINE-90-90-MARCHING-PELVIC-BRACING.jpg"/>
          <p:cNvPicPr preferRelativeResize="0">
            <a:picLocks noGrp="1"/>
          </p:cNvPicPr>
          <p:nvPr>
            <p:ph type="pic" idx="2"/>
          </p:nvPr>
        </p:nvPicPr>
        <p:blipFill rotWithShape="1">
          <a:blip r:embed="rId3">
            <a:alphaModFix/>
          </a:blip>
          <a:srcRect l="1012" r="19886"/>
          <a:stretch/>
        </p:blipFill>
        <p:spPr>
          <a:xfrm>
            <a:off x="5946700" y="2449379"/>
            <a:ext cx="6245300" cy="4427821"/>
          </a:xfrm>
          <a:prstGeom prst="rect">
            <a:avLst/>
          </a:prstGeom>
        </p:spPr>
      </p:pic>
      <p:sp>
        <p:nvSpPr>
          <p:cNvPr id="165" name="Google Shape;165;g3aab3bb293b_0_0"/>
          <p:cNvSpPr txBox="1">
            <a:spLocks noGrp="1"/>
          </p:cNvSpPr>
          <p:nvPr>
            <p:ph type="body" idx="1"/>
          </p:nvPr>
        </p:nvSpPr>
        <p:spPr>
          <a:xfrm>
            <a:off x="624425" y="1237626"/>
            <a:ext cx="8545200" cy="30312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dirty="0">
                <a:latin typeface="Comfortaa"/>
                <a:ea typeface="Comfortaa"/>
                <a:cs typeface="Comfortaa"/>
                <a:sym typeface="Comfortaa"/>
              </a:rPr>
              <a:t>Matériel : aucun</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a:t>
            </a:r>
            <a:endParaRPr sz="1700" b="1" dirty="0">
              <a:latin typeface="Comfortaa"/>
              <a:ea typeface="Comfortaa"/>
              <a:cs typeface="Comfortaa"/>
              <a:sym typeface="Comfortaa"/>
            </a:endParaRPr>
          </a:p>
          <a:p>
            <a:pPr marL="457200" lvl="0" indent="-336550" algn="l" rtl="0">
              <a:spcBef>
                <a:spcPts val="600"/>
              </a:spcBef>
              <a:spcAft>
                <a:spcPts val="0"/>
              </a:spcAft>
              <a:buSzPts val="1700"/>
              <a:buFont typeface="Comfortaa"/>
              <a:buChar char="-"/>
            </a:pPr>
            <a:r>
              <a:rPr lang="fr-FR" sz="1700" dirty="0">
                <a:latin typeface="Comfortaa"/>
                <a:ea typeface="Comfortaa"/>
                <a:cs typeface="Comfortaa"/>
                <a:sym typeface="Comfortaa"/>
              </a:rPr>
              <a:t>Allonger sur le dos - Genoux à 90°</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Le testeur place une main sur les lombaires </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Respirer normalement - tenir 3 respirations</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Allonger une jambe à 45° puis l’autre toujours 3 respirations</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Si aucun changement allonger les deux </a:t>
            </a:r>
            <a:endParaRPr sz="1700" dirty="0">
              <a:latin typeface="Comfortaa"/>
              <a:ea typeface="Comfortaa"/>
              <a:cs typeface="Comfortaa"/>
              <a:sym typeface="Comfortaa"/>
            </a:endParaRPr>
          </a:p>
          <a:p>
            <a:pPr marL="0" lvl="0" indent="0" algn="l" rtl="0">
              <a:spcBef>
                <a:spcPts val="600"/>
              </a:spcBef>
              <a:spcAft>
                <a:spcPts val="0"/>
              </a:spcAft>
              <a:buNone/>
            </a:pPr>
            <a:r>
              <a:rPr lang="fr-FR" sz="1700" b="1" dirty="0">
                <a:latin typeface="Comfortaa"/>
                <a:ea typeface="Comfortaa"/>
                <a:cs typeface="Comfortaa"/>
                <a:sym typeface="Comfortaa"/>
              </a:rPr>
              <a:t>Observable : </a:t>
            </a:r>
            <a:endParaRPr sz="1700" b="1" dirty="0">
              <a:latin typeface="Comfortaa"/>
              <a:ea typeface="Comfortaa"/>
              <a:cs typeface="Comfortaa"/>
              <a:sym typeface="Comfortaa"/>
            </a:endParaRPr>
          </a:p>
          <a:p>
            <a:pPr marL="457200" lvl="0" indent="-336550" algn="l" rtl="0">
              <a:spcBef>
                <a:spcPts val="600"/>
              </a:spcBef>
              <a:spcAft>
                <a:spcPts val="0"/>
              </a:spcAft>
              <a:buSzPts val="1700"/>
              <a:buFont typeface="Comfortaa"/>
              <a:buChar char="-"/>
            </a:pPr>
            <a:r>
              <a:rPr lang="fr-FR" sz="1700" dirty="0">
                <a:latin typeface="Comfortaa"/>
                <a:ea typeface="Comfortaa"/>
                <a:cs typeface="Comfortaa"/>
                <a:sym typeface="Comfortaa"/>
              </a:rPr>
              <a:t>Respiration qui change</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Baisse de pression de la zone lombaire</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2000" dirty="0">
                <a:latin typeface="Comfortaa"/>
                <a:ea typeface="Comfortaa"/>
                <a:cs typeface="Comfortaa"/>
                <a:sym typeface="Comfortaa"/>
              </a:rPr>
              <a:t>.</a:t>
            </a:r>
            <a:endParaRPr sz="2000" dirty="0">
              <a:latin typeface="Comfortaa"/>
              <a:ea typeface="Comfortaa"/>
              <a:cs typeface="Comfortaa"/>
              <a:sym typeface="Comfortaa"/>
            </a:endParaRPr>
          </a:p>
          <a:p>
            <a:pPr marL="0" lvl="0" indent="0" algn="l" rtl="0">
              <a:spcBef>
                <a:spcPts val="600"/>
              </a:spcBef>
              <a:spcAft>
                <a:spcPts val="0"/>
              </a:spcAft>
              <a:buNone/>
            </a:pPr>
            <a:endParaRPr dirty="0"/>
          </a:p>
        </p:txBody>
      </p:sp>
      <p:graphicFrame>
        <p:nvGraphicFramePr>
          <p:cNvPr id="166" name="Google Shape;166;g3aab3bb293b_0_0"/>
          <p:cNvGraphicFramePr/>
          <p:nvPr>
            <p:extLst>
              <p:ext uri="{D42A27DB-BD31-4B8C-83A1-F6EECF244321}">
                <p14:modId xmlns:p14="http://schemas.microsoft.com/office/powerpoint/2010/main" val="3020957791"/>
              </p:ext>
            </p:extLst>
          </p:nvPr>
        </p:nvGraphicFramePr>
        <p:xfrm>
          <a:off x="108857" y="4309774"/>
          <a:ext cx="6335486" cy="2562217"/>
        </p:xfrm>
        <a:graphic>
          <a:graphicData uri="http://schemas.openxmlformats.org/drawingml/2006/table">
            <a:tbl>
              <a:tblPr>
                <a:noFill/>
                <a:tableStyleId>{5B55A3F1-B6AE-4880-9070-CC6AC8FFDEEA}</a:tableStyleId>
              </a:tblPr>
              <a:tblGrid>
                <a:gridCol w="826835">
                  <a:extLst>
                    <a:ext uri="{9D8B030D-6E8A-4147-A177-3AD203B41FA5}">
                      <a16:colId xmlns:a16="http://schemas.microsoft.com/office/drawing/2014/main" val="20000"/>
                    </a:ext>
                  </a:extLst>
                </a:gridCol>
                <a:gridCol w="5508651">
                  <a:extLst>
                    <a:ext uri="{9D8B030D-6E8A-4147-A177-3AD203B41FA5}">
                      <a16:colId xmlns:a16="http://schemas.microsoft.com/office/drawing/2014/main" val="20001"/>
                    </a:ext>
                  </a:extLst>
                </a:gridCol>
              </a:tblGrid>
              <a:tr h="372374">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87484">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impossible à tenir avec une respiration correcte</a:t>
                      </a:r>
                      <a:endParaRPr sz="1800" b="1" dirty="0"/>
                    </a:p>
                  </a:txBody>
                  <a:tcPr marL="91425" marR="91425" marT="91425" marB="91425" anchor="ctr"/>
                </a:tc>
                <a:extLst>
                  <a:ext uri="{0D108BD9-81ED-4DB2-BD59-A6C34878D82A}">
                    <a16:rowId xmlns:a16="http://schemas.microsoft.com/office/drawing/2014/main" val="10001"/>
                  </a:ext>
                </a:extLst>
              </a:tr>
              <a:tr h="429667">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Position tenue avec respiration correcte</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429667">
                <a:tc>
                  <a:txBody>
                    <a:bodyPr/>
                    <a:lstStyle/>
                    <a:p>
                      <a:pPr marL="0" lvl="0" indent="0" algn="ctr" rtl="0">
                        <a:spcBef>
                          <a:spcPts val="0"/>
                        </a:spcBef>
                        <a:spcAft>
                          <a:spcPts val="0"/>
                        </a:spcAft>
                        <a:buNone/>
                      </a:pPr>
                      <a:r>
                        <a:rPr lang="fr-FR" b="1" dirty="0"/>
                        <a:t>2</a:t>
                      </a:r>
                      <a:endParaRPr b="1" dirty="0"/>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1 jambe tendue avec respiration correcte</a:t>
                      </a:r>
                      <a:endParaRPr sz="1800" b="1" dirty="0"/>
                    </a:p>
                  </a:txBody>
                  <a:tcPr marL="91425" marR="91425" marT="91425" marB="91425" anchor="ctr"/>
                </a:tc>
                <a:extLst>
                  <a:ext uri="{0D108BD9-81ED-4DB2-BD59-A6C34878D82A}">
                    <a16:rowId xmlns:a16="http://schemas.microsoft.com/office/drawing/2014/main" val="10003"/>
                  </a:ext>
                </a:extLst>
              </a:tr>
              <a:tr h="520177">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2 jambes tendues avec respiration correcte</a:t>
                      </a:r>
                      <a:endParaRPr sz="18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3" name="ZoneTexte 2">
            <a:extLst>
              <a:ext uri="{FF2B5EF4-FFF2-40B4-BE49-F238E27FC236}">
                <a16:creationId xmlns:a16="http://schemas.microsoft.com/office/drawing/2014/main" id="{4CC5D75F-9606-8C0E-265B-B108D775B759}"/>
              </a:ext>
            </a:extLst>
          </p:cNvPr>
          <p:cNvSpPr txBox="1"/>
          <p:nvPr/>
        </p:nvSpPr>
        <p:spPr>
          <a:xfrm>
            <a:off x="4963283" y="1438524"/>
            <a:ext cx="1132717"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aa6964cd55_0_133"/>
          <p:cNvSpPr txBox="1">
            <a:spLocks noGrp="1"/>
          </p:cNvSpPr>
          <p:nvPr>
            <p:ph type="title"/>
          </p:nvPr>
        </p:nvSpPr>
        <p:spPr>
          <a:xfrm>
            <a:off x="609600" y="548680"/>
            <a:ext cx="70845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sz="3000" dirty="0">
                <a:latin typeface="Comfortaa"/>
                <a:ea typeface="Comfortaa"/>
                <a:cs typeface="Comfortaa"/>
                <a:sym typeface="Comfortaa"/>
              </a:rPr>
              <a:t>Mobilité d’épaule</a:t>
            </a:r>
            <a:r>
              <a:rPr lang="fr-FR" sz="1800" dirty="0">
                <a:latin typeface="Comfortaa"/>
                <a:ea typeface="Comfortaa"/>
                <a:cs typeface="Comfortaa"/>
                <a:sym typeface="Comfortaa"/>
              </a:rPr>
              <a:t>  (</a:t>
            </a:r>
            <a:r>
              <a:rPr lang="fr-FR" sz="2000" dirty="0">
                <a:latin typeface="Comfortaa"/>
                <a:ea typeface="Comfortaa"/>
                <a:cs typeface="Comfortaa"/>
                <a:sym typeface="Comfortaa"/>
              </a:rPr>
              <a:t>SHOULDER MOBILITY)</a:t>
            </a:r>
            <a:r>
              <a:rPr lang="fr-FR" sz="1800" dirty="0">
                <a:latin typeface="Comfortaa"/>
                <a:ea typeface="Comfortaa"/>
                <a:cs typeface="Comfortaa"/>
                <a:sym typeface="Comfortaa"/>
              </a:rPr>
              <a:t> </a:t>
            </a:r>
            <a:endParaRPr dirty="0">
              <a:latin typeface="Comfortaa"/>
              <a:ea typeface="Comfortaa"/>
              <a:cs typeface="Comfortaa"/>
              <a:sym typeface="Comfortaa"/>
            </a:endParaRPr>
          </a:p>
        </p:txBody>
      </p:sp>
      <p:sp>
        <p:nvSpPr>
          <p:cNvPr id="173" name="Google Shape;173;g3aa6964cd55_0_133"/>
          <p:cNvSpPr txBox="1">
            <a:spLocks noGrp="1"/>
          </p:cNvSpPr>
          <p:nvPr>
            <p:ph type="body" idx="1"/>
          </p:nvPr>
        </p:nvSpPr>
        <p:spPr>
          <a:xfrm>
            <a:off x="54975" y="1314661"/>
            <a:ext cx="7866000" cy="3055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Matériel : bâton ou papier / stylo </a:t>
            </a:r>
            <a:endParaRPr sz="17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Prendre mesure de la main : bâton ou papier </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Papier : mesure entre base de la main =&gt; majeur (taille 1 main)</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Pieds joints - Bras tendus - pouce à l’intérieur du poing </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Effectuer un mouvement simultané des 2 bras </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3 fois d’un côté / 3 fois de l’autre </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Observable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Dès qu’il y a un mouvement parasite dire “STOP” et prendre la mesure</a:t>
            </a:r>
            <a:endParaRPr sz="1700" dirty="0">
              <a:latin typeface="Comfortaa"/>
              <a:ea typeface="Comfortaa"/>
              <a:cs typeface="Comfortaa"/>
              <a:sym typeface="Comfortaa"/>
            </a:endParaRPr>
          </a:p>
          <a:p>
            <a:pPr marL="0" lvl="0" indent="0" algn="l" rtl="0">
              <a:spcBef>
                <a:spcPts val="600"/>
              </a:spcBef>
              <a:spcAft>
                <a:spcPts val="0"/>
              </a:spcAft>
              <a:buNone/>
            </a:pPr>
            <a:endParaRPr dirty="0"/>
          </a:p>
        </p:txBody>
      </p:sp>
      <p:pic>
        <p:nvPicPr>
          <p:cNvPr id="174" name="Google Shape;174;g3aa6964cd55_0_133" title="fms-shoulder.jpg"/>
          <p:cNvPicPr preferRelativeResize="0">
            <a:picLocks noGrp="1"/>
          </p:cNvPicPr>
          <p:nvPr>
            <p:ph type="pic" idx="2"/>
          </p:nvPr>
        </p:nvPicPr>
        <p:blipFill rotWithShape="1">
          <a:blip r:embed="rId3">
            <a:alphaModFix/>
          </a:blip>
          <a:srcRect l="18771" r="18764"/>
          <a:stretch/>
        </p:blipFill>
        <p:spPr>
          <a:xfrm>
            <a:off x="7920905" y="0"/>
            <a:ext cx="4295700" cy="6877200"/>
          </a:xfrm>
          <a:prstGeom prst="rect">
            <a:avLst/>
          </a:prstGeom>
        </p:spPr>
      </p:pic>
      <p:graphicFrame>
        <p:nvGraphicFramePr>
          <p:cNvPr id="175" name="Google Shape;175;g3aa6964cd55_0_133"/>
          <p:cNvGraphicFramePr/>
          <p:nvPr>
            <p:extLst>
              <p:ext uri="{D42A27DB-BD31-4B8C-83A1-F6EECF244321}">
                <p14:modId xmlns:p14="http://schemas.microsoft.com/office/powerpoint/2010/main" val="1404784431"/>
              </p:ext>
            </p:extLst>
          </p:nvPr>
        </p:nvGraphicFramePr>
        <p:xfrm>
          <a:off x="1208875" y="4451440"/>
          <a:ext cx="5690325" cy="2255370"/>
        </p:xfrm>
        <a:graphic>
          <a:graphicData uri="http://schemas.openxmlformats.org/drawingml/2006/table">
            <a:tbl>
              <a:tblPr>
                <a:noFill/>
                <a:tableStyleId>{5B55A3F1-B6AE-4880-9070-CC6AC8FFDEEA}</a:tableStyleId>
              </a:tblPr>
              <a:tblGrid>
                <a:gridCol w="1201400">
                  <a:extLst>
                    <a:ext uri="{9D8B030D-6E8A-4147-A177-3AD203B41FA5}">
                      <a16:colId xmlns:a16="http://schemas.microsoft.com/office/drawing/2014/main" val="20000"/>
                    </a:ext>
                  </a:extLst>
                </a:gridCol>
                <a:gridCol w="4488925">
                  <a:extLst>
                    <a:ext uri="{9D8B030D-6E8A-4147-A177-3AD203B41FA5}">
                      <a16:colId xmlns:a16="http://schemas.microsoft.com/office/drawing/2014/main" val="20001"/>
                    </a:ext>
                  </a:extLst>
                </a:gridCol>
              </a:tblGrid>
              <a:tr h="33162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510200">
                <a:tc>
                  <a:txBody>
                    <a:bodyPr/>
                    <a:lstStyle/>
                    <a:p>
                      <a:pPr marL="0" lvl="0" indent="0" algn="ctr" rtl="0">
                        <a:spcBef>
                          <a:spcPts val="0"/>
                        </a:spcBef>
                        <a:spcAft>
                          <a:spcPts val="0"/>
                        </a:spcAft>
                        <a:buNone/>
                      </a:pPr>
                      <a:r>
                        <a:rPr lang="fr-FR" sz="1100" b="1"/>
                        <a:t>0</a:t>
                      </a:r>
                      <a:endParaRPr sz="1100" b="1"/>
                    </a:p>
                  </a:txBody>
                  <a:tcPr marL="91425" marR="91425" marT="91425" marB="91425" anchor="ctr">
                    <a:solidFill>
                      <a:srgbClr val="FF00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douleur lors du test</a:t>
                      </a:r>
                      <a:endParaRPr sz="15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700" b="1" dirty="0"/>
                    </a:p>
                  </a:txBody>
                  <a:tcPr marL="91425" marR="91425" marT="91425" marB="91425" anchor="ctr"/>
                </a:tc>
                <a:extLst>
                  <a:ext uri="{0D108BD9-81ED-4DB2-BD59-A6C34878D82A}">
                    <a16:rowId xmlns:a16="http://schemas.microsoft.com/office/drawing/2014/main" val="10001"/>
                  </a:ext>
                </a:extLst>
              </a:tr>
              <a:tr h="382650">
                <a:tc>
                  <a:txBody>
                    <a:bodyPr/>
                    <a:lstStyle/>
                    <a:p>
                      <a:pPr marL="0" lvl="0" indent="0" algn="ctr" rtl="0">
                        <a:spcBef>
                          <a:spcPts val="0"/>
                        </a:spcBef>
                        <a:spcAft>
                          <a:spcPts val="0"/>
                        </a:spcAft>
                        <a:buNone/>
                      </a:pPr>
                      <a:r>
                        <a:rPr lang="fr-FR" sz="1100" b="1"/>
                        <a:t>1</a:t>
                      </a:r>
                      <a:endParaRPr sz="1100"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&gt; 1 main ½</a:t>
                      </a:r>
                      <a:endParaRPr sz="700" b="1" dirty="0"/>
                    </a:p>
                  </a:txBody>
                  <a:tcPr marL="91425" marR="91425" marT="91425" marB="91425" anchor="ctr"/>
                </a:tc>
                <a:extLst>
                  <a:ext uri="{0D108BD9-81ED-4DB2-BD59-A6C34878D82A}">
                    <a16:rowId xmlns:a16="http://schemas.microsoft.com/office/drawing/2014/main" val="10002"/>
                  </a:ext>
                </a:extLst>
              </a:tr>
              <a:tr h="510200">
                <a:tc>
                  <a:txBody>
                    <a:bodyPr/>
                    <a:lstStyle/>
                    <a:p>
                      <a:pPr marL="0" lvl="0" indent="0" algn="ctr" rtl="0">
                        <a:spcBef>
                          <a:spcPts val="0"/>
                        </a:spcBef>
                        <a:spcAft>
                          <a:spcPts val="0"/>
                        </a:spcAft>
                        <a:buNone/>
                      </a:pPr>
                      <a:r>
                        <a:rPr lang="fr-FR" sz="1100" b="1"/>
                        <a:t>2</a:t>
                      </a:r>
                      <a:endParaRPr sz="1100"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entre 1 main - 1 main ½</a:t>
                      </a:r>
                      <a:endParaRPr sz="15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700" b="1" dirty="0"/>
                    </a:p>
                  </a:txBody>
                  <a:tcPr marL="91425" marR="91425" marT="91425" marB="91425" anchor="ctr"/>
                </a:tc>
                <a:extLst>
                  <a:ext uri="{0D108BD9-81ED-4DB2-BD59-A6C34878D82A}">
                    <a16:rowId xmlns:a16="http://schemas.microsoft.com/office/drawing/2014/main" val="10003"/>
                  </a:ext>
                </a:extLst>
              </a:tr>
              <a:tr h="382650">
                <a:tc>
                  <a:txBody>
                    <a:bodyPr/>
                    <a:lstStyle/>
                    <a:p>
                      <a:pPr marL="0" lvl="0" indent="0" algn="ctr" rtl="0">
                        <a:spcBef>
                          <a:spcPts val="0"/>
                        </a:spcBef>
                        <a:spcAft>
                          <a:spcPts val="0"/>
                        </a:spcAft>
                        <a:buNone/>
                      </a:pPr>
                      <a:r>
                        <a:rPr lang="fr-FR" sz="1100" b="1"/>
                        <a:t>3</a:t>
                      </a:r>
                      <a:endParaRPr sz="1100" b="1"/>
                    </a:p>
                  </a:txBody>
                  <a:tcPr marL="91425" marR="91425" marT="91425" marB="91425" anchor="ctr">
                    <a:solidFill>
                      <a:srgbClr val="00FF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&lt; 1 main</a:t>
                      </a:r>
                      <a:endParaRPr sz="7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176" name="Google Shape;176;g3aa6964cd55_0_133"/>
          <p:cNvSpPr/>
          <p:nvPr/>
        </p:nvSpPr>
        <p:spPr>
          <a:xfrm rot="5400000">
            <a:off x="9318098" y="3655670"/>
            <a:ext cx="1882800" cy="371100"/>
          </a:xfrm>
          <a:prstGeom prst="lef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ZoneTexte 5">
            <a:extLst>
              <a:ext uri="{FF2B5EF4-FFF2-40B4-BE49-F238E27FC236}">
                <a16:creationId xmlns:a16="http://schemas.microsoft.com/office/drawing/2014/main" id="{319EDD7F-9019-0150-C827-3D4AC0E04751}"/>
              </a:ext>
            </a:extLst>
          </p:cNvPr>
          <p:cNvSpPr txBox="1"/>
          <p:nvPr/>
        </p:nvSpPr>
        <p:spPr>
          <a:xfrm>
            <a:off x="4855465" y="1438524"/>
            <a:ext cx="1240536" cy="307777"/>
          </a:xfrm>
          <a:prstGeom prst="rect">
            <a:avLst/>
          </a:prstGeom>
          <a:noFill/>
        </p:spPr>
        <p:txBody>
          <a:bodyPr wrap="square" rtlCol="0">
            <a:spAutoFit/>
          </a:bodyPr>
          <a:lstStyle/>
          <a:p>
            <a:pPr algn="ctr"/>
            <a:r>
              <a:rPr lang="fr-FR" dirty="0">
                <a:hlinkClick r:id="rId4"/>
              </a:rPr>
              <a:t>Lien Vidéo 1</a:t>
            </a:r>
            <a:endParaRPr lang="fr-FR" dirty="0"/>
          </a:p>
        </p:txBody>
      </p:sp>
      <p:sp>
        <p:nvSpPr>
          <p:cNvPr id="7" name="ZoneTexte 6">
            <a:extLst>
              <a:ext uri="{FF2B5EF4-FFF2-40B4-BE49-F238E27FC236}">
                <a16:creationId xmlns:a16="http://schemas.microsoft.com/office/drawing/2014/main" id="{010C3D38-BB9D-A133-B219-9FA25F5E4761}"/>
              </a:ext>
            </a:extLst>
          </p:cNvPr>
          <p:cNvSpPr txBox="1"/>
          <p:nvPr/>
        </p:nvSpPr>
        <p:spPr>
          <a:xfrm>
            <a:off x="6277335" y="1438524"/>
            <a:ext cx="1240536" cy="307777"/>
          </a:xfrm>
          <a:prstGeom prst="rect">
            <a:avLst/>
          </a:prstGeom>
          <a:noFill/>
        </p:spPr>
        <p:txBody>
          <a:bodyPr wrap="square" rtlCol="0">
            <a:spAutoFit/>
          </a:bodyPr>
          <a:lstStyle/>
          <a:p>
            <a:pPr algn="ctr"/>
            <a:r>
              <a:rPr lang="fr-FR" dirty="0">
                <a:hlinkClick r:id="rId5"/>
              </a:rPr>
              <a:t>Lien Vidéo 2</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aa6964cd55_0_140"/>
          <p:cNvSpPr txBox="1">
            <a:spLocks noGrp="1"/>
          </p:cNvSpPr>
          <p:nvPr>
            <p:ph type="title"/>
          </p:nvPr>
        </p:nvSpPr>
        <p:spPr>
          <a:xfrm>
            <a:off x="609600" y="548675"/>
            <a:ext cx="8174700" cy="67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Mobilité thoracique</a:t>
            </a:r>
            <a:r>
              <a:rPr lang="fr-FR" sz="1800" dirty="0">
                <a:latin typeface="Comfortaa"/>
                <a:ea typeface="Comfortaa"/>
                <a:cs typeface="Comfortaa"/>
                <a:sym typeface="Comfortaa"/>
              </a:rPr>
              <a:t>  (</a:t>
            </a:r>
            <a:r>
              <a:rPr lang="fr-FR" sz="2000" dirty="0">
                <a:latin typeface="Comfortaa"/>
                <a:ea typeface="Comfortaa"/>
                <a:cs typeface="Comfortaa"/>
                <a:sym typeface="Comfortaa"/>
              </a:rPr>
              <a:t>T SPINE ROTATION TEST)</a:t>
            </a:r>
            <a:endParaRPr sz="2000" dirty="0">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dirty="0">
              <a:latin typeface="Comfortaa"/>
              <a:ea typeface="Comfortaa"/>
              <a:cs typeface="Comfortaa"/>
              <a:sym typeface="Comfortaa"/>
            </a:endParaRPr>
          </a:p>
          <a:p>
            <a:pPr marL="0" lvl="0" indent="0" algn="l" rtl="0">
              <a:spcBef>
                <a:spcPts val="0"/>
              </a:spcBef>
              <a:spcAft>
                <a:spcPts val="0"/>
              </a:spcAft>
              <a:buNone/>
            </a:pPr>
            <a:endParaRPr dirty="0"/>
          </a:p>
        </p:txBody>
      </p:sp>
      <p:sp>
        <p:nvSpPr>
          <p:cNvPr id="183" name="Google Shape;183;g3aa6964cd55_0_140"/>
          <p:cNvSpPr txBox="1">
            <a:spLocks noGrp="1"/>
          </p:cNvSpPr>
          <p:nvPr>
            <p:ph type="body" idx="1"/>
          </p:nvPr>
        </p:nvSpPr>
        <p:spPr>
          <a:xfrm>
            <a:off x="26068" y="1348675"/>
            <a:ext cx="7069500" cy="24201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Matériel : 1 banc - 1 mini ballon - 3 bâtons </a:t>
            </a:r>
            <a:endParaRPr sz="1800" b="1">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Déroulé du test : </a:t>
            </a:r>
            <a:endParaRPr sz="1800" b="1">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a:latin typeface="Comfortaa"/>
                <a:ea typeface="Comfortaa"/>
                <a:cs typeface="Comfortaa"/>
                <a:sym typeface="Comfortaa"/>
              </a:rPr>
              <a:t>Assis sur un banc - mettre un mini ballon entre les jambes</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Bâton posé sur les épaules devant </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Les marques (bâtons) au sol forment un angle de 90°</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Tourner le plus loin possible des deux côtés </a:t>
            </a:r>
            <a:endParaRPr sz="18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Observable : </a:t>
            </a:r>
            <a:endParaRPr sz="1800" b="1">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a:latin typeface="Comfortaa"/>
                <a:ea typeface="Comfortaa"/>
                <a:cs typeface="Comfortaa"/>
                <a:sym typeface="Comfortaa"/>
              </a:rPr>
              <a:t>Dès qu’il y a un mouvement parasite dire “STOP”</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Observer l’angle du bâton vs marque au sol </a:t>
            </a:r>
            <a:endParaRPr sz="18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sz="2100">
              <a:latin typeface="Comfortaa"/>
              <a:ea typeface="Comfortaa"/>
              <a:cs typeface="Comfortaa"/>
              <a:sym typeface="Comfortaa"/>
            </a:endParaRPr>
          </a:p>
          <a:p>
            <a:pPr marL="0" lvl="0" indent="0" algn="l" rtl="0">
              <a:spcBef>
                <a:spcPts val="600"/>
              </a:spcBef>
              <a:spcAft>
                <a:spcPts val="0"/>
              </a:spcAft>
              <a:buNone/>
            </a:pPr>
            <a:endParaRPr/>
          </a:p>
        </p:txBody>
      </p:sp>
      <p:graphicFrame>
        <p:nvGraphicFramePr>
          <p:cNvPr id="184" name="Google Shape;184;g3aa6964cd55_0_140"/>
          <p:cNvGraphicFramePr/>
          <p:nvPr>
            <p:extLst>
              <p:ext uri="{D42A27DB-BD31-4B8C-83A1-F6EECF244321}">
                <p14:modId xmlns:p14="http://schemas.microsoft.com/office/powerpoint/2010/main" val="3905094793"/>
              </p:ext>
            </p:extLst>
          </p:nvPr>
        </p:nvGraphicFramePr>
        <p:xfrm>
          <a:off x="584160" y="4574620"/>
          <a:ext cx="6006400" cy="2175135"/>
        </p:xfrm>
        <a:graphic>
          <a:graphicData uri="http://schemas.openxmlformats.org/drawingml/2006/table">
            <a:tbl>
              <a:tblPr>
                <a:noFill/>
                <a:tableStyleId>{5B55A3F1-B6AE-4880-9070-CC6AC8FFDEEA}</a:tableStyleId>
              </a:tblPr>
              <a:tblGrid>
                <a:gridCol w="847425">
                  <a:extLst>
                    <a:ext uri="{9D8B030D-6E8A-4147-A177-3AD203B41FA5}">
                      <a16:colId xmlns:a16="http://schemas.microsoft.com/office/drawing/2014/main" val="20000"/>
                    </a:ext>
                  </a:extLst>
                </a:gridCol>
                <a:gridCol w="5158975">
                  <a:extLst>
                    <a:ext uri="{9D8B030D-6E8A-4147-A177-3AD203B41FA5}">
                      <a16:colId xmlns:a16="http://schemas.microsoft.com/office/drawing/2014/main" val="20001"/>
                    </a:ext>
                  </a:extLst>
                </a:gridCol>
              </a:tblGrid>
              <a:tr h="269250">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4355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a:t>
                      </a:r>
                      <a:endParaRPr sz="18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000" b="1" dirty="0"/>
                    </a:p>
                  </a:txBody>
                  <a:tcPr marL="91425" marR="91425" marT="91425" marB="91425" anchor="ctr"/>
                </a:tc>
                <a:extLst>
                  <a:ext uri="{0D108BD9-81ED-4DB2-BD59-A6C34878D82A}">
                    <a16:rowId xmlns:a16="http://schemas.microsoft.com/office/drawing/2014/main" val="10001"/>
                  </a:ext>
                </a:extLst>
              </a:tr>
              <a:tr h="544525">
                <a:tc>
                  <a:txBody>
                    <a:bodyPr/>
                    <a:lstStyle/>
                    <a:p>
                      <a:pPr marL="0" lvl="0" indent="0" algn="ctr" rtl="0">
                        <a:spcBef>
                          <a:spcPts val="0"/>
                        </a:spcBef>
                        <a:spcAft>
                          <a:spcPts val="0"/>
                        </a:spcAft>
                        <a:buNone/>
                      </a:pPr>
                      <a:r>
                        <a:rPr lang="fr-FR" b="1"/>
                        <a:t>1</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inférieur à 45°</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90850">
                <a:tc>
                  <a:txBody>
                    <a:bodyPr/>
                    <a:lstStyle/>
                    <a:p>
                      <a:pPr marL="0" lvl="0" indent="0" algn="ctr" rtl="0">
                        <a:spcBef>
                          <a:spcPts val="0"/>
                        </a:spcBef>
                        <a:spcAft>
                          <a:spcPts val="0"/>
                        </a:spcAft>
                        <a:buNone/>
                      </a:pPr>
                      <a:r>
                        <a:rPr lang="fr-FR" b="1"/>
                        <a:t>2</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supérieur à 45°</a:t>
                      </a:r>
                      <a:endParaRPr sz="1800" b="1" dirty="0"/>
                    </a:p>
                  </a:txBody>
                  <a:tcPr marL="91425" marR="91425" marT="91425" marB="91425" anchor="ctr"/>
                </a:tc>
                <a:extLst>
                  <a:ext uri="{0D108BD9-81ED-4DB2-BD59-A6C34878D82A}">
                    <a16:rowId xmlns:a16="http://schemas.microsoft.com/office/drawing/2014/main" val="10003"/>
                  </a:ext>
                </a:extLst>
              </a:tr>
            </a:tbl>
          </a:graphicData>
        </a:graphic>
      </p:graphicFrame>
      <p:pic>
        <p:nvPicPr>
          <p:cNvPr id="185" name="Google Shape;185;g3aa6964cd55_0_140" title="seated-rotation-color-photo.jpeg"/>
          <p:cNvPicPr preferRelativeResize="0"/>
          <p:nvPr/>
        </p:nvPicPr>
        <p:blipFill>
          <a:blip r:embed="rId3">
            <a:alphaModFix/>
          </a:blip>
          <a:stretch>
            <a:fillRect/>
          </a:stretch>
        </p:blipFill>
        <p:spPr>
          <a:xfrm>
            <a:off x="6870725" y="1417825"/>
            <a:ext cx="5292174" cy="5424774"/>
          </a:xfrm>
          <a:prstGeom prst="rect">
            <a:avLst/>
          </a:prstGeom>
          <a:noFill/>
          <a:ln>
            <a:noFill/>
          </a:ln>
        </p:spPr>
      </p:pic>
      <p:sp>
        <p:nvSpPr>
          <p:cNvPr id="2" name="ZoneTexte 1">
            <a:extLst>
              <a:ext uri="{FF2B5EF4-FFF2-40B4-BE49-F238E27FC236}">
                <a16:creationId xmlns:a16="http://schemas.microsoft.com/office/drawing/2014/main" id="{4B6575C4-2437-C2BE-BB80-655E85CE3124}"/>
              </a:ext>
            </a:extLst>
          </p:cNvPr>
          <p:cNvSpPr txBox="1"/>
          <p:nvPr/>
        </p:nvSpPr>
        <p:spPr>
          <a:xfrm>
            <a:off x="5321276" y="1417825"/>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a6964cd55_0_147"/>
          <p:cNvSpPr txBox="1">
            <a:spLocks noGrp="1"/>
          </p:cNvSpPr>
          <p:nvPr>
            <p:ph type="title"/>
          </p:nvPr>
        </p:nvSpPr>
        <p:spPr>
          <a:xfrm>
            <a:off x="609600" y="548674"/>
            <a:ext cx="10085700" cy="70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 </a:t>
            </a:r>
            <a:r>
              <a:rPr lang="fr-FR" sz="3000" dirty="0">
                <a:latin typeface="Comfortaa"/>
                <a:ea typeface="Comfortaa"/>
                <a:cs typeface="Comfortaa"/>
                <a:sym typeface="Comfortaa"/>
              </a:rPr>
              <a:t>Mobilité de hanche  </a:t>
            </a:r>
            <a:r>
              <a:rPr lang="fr-FR" sz="3000" b="0" dirty="0">
                <a:latin typeface="Comfortaa"/>
                <a:ea typeface="Comfortaa"/>
                <a:cs typeface="Comfortaa"/>
                <a:sym typeface="Comfortaa"/>
              </a:rPr>
              <a:t>(</a:t>
            </a:r>
            <a:r>
              <a:rPr lang="fr-FR" sz="2000" dirty="0">
                <a:latin typeface="Comfortaa"/>
                <a:ea typeface="Comfortaa"/>
                <a:cs typeface="Comfortaa"/>
                <a:sym typeface="Comfortaa"/>
              </a:rPr>
              <a:t>ACTIVE STRAIGHT LEG RAISE)</a:t>
            </a:r>
            <a:endParaRPr sz="2000" dirty="0">
              <a:latin typeface="Comfortaa"/>
              <a:ea typeface="Comfortaa"/>
              <a:cs typeface="Comfortaa"/>
              <a:sym typeface="Comfortaa"/>
            </a:endParaRPr>
          </a:p>
          <a:p>
            <a:pPr marL="0" lvl="0" indent="0" algn="l" rtl="0">
              <a:spcBef>
                <a:spcPts val="0"/>
              </a:spcBef>
              <a:spcAft>
                <a:spcPts val="0"/>
              </a:spcAft>
              <a:buNone/>
            </a:pPr>
            <a:endParaRPr dirty="0">
              <a:latin typeface="Comfortaa"/>
              <a:ea typeface="Comfortaa"/>
              <a:cs typeface="Comfortaa"/>
              <a:sym typeface="Comfortaa"/>
            </a:endParaRPr>
          </a:p>
        </p:txBody>
      </p:sp>
      <p:pic>
        <p:nvPicPr>
          <p:cNvPr id="192" name="Google Shape;192;g3aa6964cd55_0_147" title="746a_ASLR3.jpg"/>
          <p:cNvPicPr preferRelativeResize="0">
            <a:picLocks noGrp="1"/>
          </p:cNvPicPr>
          <p:nvPr>
            <p:ph type="pic" idx="2"/>
          </p:nvPr>
        </p:nvPicPr>
        <p:blipFill rotWithShape="1">
          <a:blip r:embed="rId3">
            <a:alphaModFix/>
          </a:blip>
          <a:srcRect l="2439"/>
          <a:stretch/>
        </p:blipFill>
        <p:spPr>
          <a:xfrm>
            <a:off x="5943580" y="1224399"/>
            <a:ext cx="6224699" cy="5652801"/>
          </a:xfrm>
          <a:prstGeom prst="rect">
            <a:avLst/>
          </a:prstGeom>
        </p:spPr>
      </p:pic>
      <p:sp>
        <p:nvSpPr>
          <p:cNvPr id="193" name="Google Shape;193;g3aa6964cd55_0_147"/>
          <p:cNvSpPr txBox="1">
            <a:spLocks noGrp="1"/>
          </p:cNvSpPr>
          <p:nvPr>
            <p:ph type="body" idx="1"/>
          </p:nvPr>
        </p:nvSpPr>
        <p:spPr>
          <a:xfrm>
            <a:off x="0" y="1184058"/>
            <a:ext cx="7215300" cy="31797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Matériel : 1 bâton</a:t>
            </a:r>
            <a:endParaRPr sz="17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Allonger sur le dos - les 2 jambes tendus - pieds collés et fléchis </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Le bâton se place entre le haut de la rotule et l’épine iliaque de la jambe au sol</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Monter la jambe opposée tendu - pied fléchis </a:t>
            </a:r>
            <a:endParaRPr sz="1700" dirty="0">
              <a:latin typeface="Comfortaa"/>
              <a:ea typeface="Comfortaa"/>
              <a:cs typeface="Comfortaa"/>
              <a:sym typeface="Comfortaa"/>
            </a:endParaRPr>
          </a:p>
          <a:p>
            <a:pPr marL="0" lvl="0" indent="0" algn="l" rtl="0">
              <a:spcBef>
                <a:spcPts val="600"/>
              </a:spcBef>
              <a:spcAft>
                <a:spcPts val="0"/>
              </a:spcAft>
              <a:buNone/>
            </a:pPr>
            <a:r>
              <a:rPr lang="fr-FR" sz="1700" b="1" dirty="0">
                <a:latin typeface="Comfortaa"/>
                <a:ea typeface="Comfortaa"/>
                <a:cs typeface="Comfortaa"/>
                <a:sym typeface="Comfortaa"/>
              </a:rPr>
              <a:t>Observable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Dès qu’il y a un mouvement parasite dire “STOP”</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Regarder où est la malléole de la  jambe tendue / à l’autre jambe </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sz="2100" dirty="0"/>
          </a:p>
        </p:txBody>
      </p:sp>
      <p:graphicFrame>
        <p:nvGraphicFramePr>
          <p:cNvPr id="194" name="Google Shape;194;g3aa6964cd55_0_147"/>
          <p:cNvGraphicFramePr/>
          <p:nvPr>
            <p:extLst>
              <p:ext uri="{D42A27DB-BD31-4B8C-83A1-F6EECF244321}">
                <p14:modId xmlns:p14="http://schemas.microsoft.com/office/powerpoint/2010/main" val="3641985395"/>
              </p:ext>
            </p:extLst>
          </p:nvPr>
        </p:nvGraphicFramePr>
        <p:xfrm>
          <a:off x="164827" y="4432535"/>
          <a:ext cx="6000544" cy="2409110"/>
        </p:xfrm>
        <a:graphic>
          <a:graphicData uri="http://schemas.openxmlformats.org/drawingml/2006/table">
            <a:tbl>
              <a:tblPr>
                <a:noFill/>
                <a:tableStyleId>{5B55A3F1-B6AE-4880-9070-CC6AC8FFDEEA}</a:tableStyleId>
              </a:tblPr>
              <a:tblGrid>
                <a:gridCol w="846599">
                  <a:extLst>
                    <a:ext uri="{9D8B030D-6E8A-4147-A177-3AD203B41FA5}">
                      <a16:colId xmlns:a16="http://schemas.microsoft.com/office/drawing/2014/main" val="20000"/>
                    </a:ext>
                  </a:extLst>
                </a:gridCol>
                <a:gridCol w="5153945">
                  <a:extLst>
                    <a:ext uri="{9D8B030D-6E8A-4147-A177-3AD203B41FA5}">
                      <a16:colId xmlns:a16="http://schemas.microsoft.com/office/drawing/2014/main" val="20001"/>
                    </a:ext>
                  </a:extLst>
                </a:gridCol>
              </a:tblGrid>
              <a:tr h="36542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550225">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a:t>
                      </a:r>
                      <a:endParaRPr sz="1000" b="1" dirty="0"/>
                    </a:p>
                  </a:txBody>
                  <a:tcPr marL="91425" marR="91425" marT="91425" marB="91425" anchor="ctr"/>
                </a:tc>
                <a:extLst>
                  <a:ext uri="{0D108BD9-81ED-4DB2-BD59-A6C34878D82A}">
                    <a16:rowId xmlns:a16="http://schemas.microsoft.com/office/drawing/2014/main" val="10001"/>
                  </a:ext>
                </a:extLst>
              </a:tr>
              <a:tr h="465550">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La malléole est sous la rotule</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05175">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La malléole est entre la rotule et le bâton</a:t>
                      </a:r>
                      <a:endParaRPr sz="1800" b="1" dirty="0"/>
                    </a:p>
                  </a:txBody>
                  <a:tcPr marL="91425" marR="91425" marT="91425" marB="91425" anchor="ctr"/>
                </a:tc>
                <a:extLst>
                  <a:ext uri="{0D108BD9-81ED-4DB2-BD59-A6C34878D82A}">
                    <a16:rowId xmlns:a16="http://schemas.microsoft.com/office/drawing/2014/main" val="10003"/>
                  </a:ext>
                </a:extLst>
              </a:tr>
              <a:tr h="491950">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La malléole dépasse le bâton </a:t>
                      </a:r>
                      <a:endParaRPr sz="18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195" name="Google Shape;195;g3aa6964cd55_0_147"/>
          <p:cNvSpPr/>
          <p:nvPr/>
        </p:nvSpPr>
        <p:spPr>
          <a:xfrm>
            <a:off x="10403825" y="4384175"/>
            <a:ext cx="1044600" cy="444600"/>
          </a:xfrm>
          <a:prstGeom prst="lef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1</a:t>
            </a:r>
            <a:endParaRPr/>
          </a:p>
        </p:txBody>
      </p:sp>
      <p:sp>
        <p:nvSpPr>
          <p:cNvPr id="196" name="Google Shape;196;g3aa6964cd55_0_147"/>
          <p:cNvSpPr/>
          <p:nvPr/>
        </p:nvSpPr>
        <p:spPr>
          <a:xfrm>
            <a:off x="9620437" y="4384175"/>
            <a:ext cx="769500" cy="444600"/>
          </a:xfrm>
          <a:prstGeom prst="lef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2</a:t>
            </a:r>
            <a:endParaRPr/>
          </a:p>
        </p:txBody>
      </p:sp>
      <p:sp>
        <p:nvSpPr>
          <p:cNvPr id="197" name="Google Shape;197;g3aa6964cd55_0_147"/>
          <p:cNvSpPr/>
          <p:nvPr/>
        </p:nvSpPr>
        <p:spPr>
          <a:xfrm>
            <a:off x="8782075" y="4391295"/>
            <a:ext cx="769500" cy="444600"/>
          </a:xfrm>
          <a:prstGeom prst="lef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3</a:t>
            </a:r>
            <a:endParaRPr/>
          </a:p>
        </p:txBody>
      </p:sp>
      <p:sp>
        <p:nvSpPr>
          <p:cNvPr id="2" name="ZoneTexte 1">
            <a:extLst>
              <a:ext uri="{FF2B5EF4-FFF2-40B4-BE49-F238E27FC236}">
                <a16:creationId xmlns:a16="http://schemas.microsoft.com/office/drawing/2014/main" id="{DF8210AD-10BA-6B82-4DBB-BFAE458F2AD1}"/>
              </a:ext>
            </a:extLst>
          </p:cNvPr>
          <p:cNvSpPr txBox="1"/>
          <p:nvPr/>
        </p:nvSpPr>
        <p:spPr>
          <a:xfrm>
            <a:off x="5321276" y="1417825"/>
            <a:ext cx="1240536" cy="307777"/>
          </a:xfrm>
          <a:prstGeom prst="rect">
            <a:avLst/>
          </a:prstGeom>
          <a:noFill/>
        </p:spPr>
        <p:txBody>
          <a:bodyPr wrap="square" rtlCol="0">
            <a:spAutoFit/>
          </a:bodyPr>
          <a:lstStyle/>
          <a:p>
            <a:pPr algn="ctr"/>
            <a:r>
              <a:rPr lang="fr-FR" dirty="0">
                <a:hlinkClick r:id="rId4"/>
              </a:rPr>
              <a:t>Lien Vidéo</a:t>
            </a:r>
            <a:endParaRPr lang="fr-FR" dirty="0"/>
          </a:p>
        </p:txBody>
      </p:sp>
    </p:spTree>
  </p:cSld>
  <p:clrMapOvr>
    <a:masterClrMapping/>
  </p:clrMapOvr>
</p:sld>
</file>

<file path=ppt/theme/theme1.xml><?xml version="1.0" encoding="utf-8"?>
<a:theme xmlns:a="http://schemas.openxmlformats.org/drawingml/2006/main" name="Présentation_FFVoile_2014">
  <a:themeElements>
    <a:clrScheme name="Personnalisé 1">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0000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F3D2BADE8EAF44A57B9C9C5362722D" ma:contentTypeVersion="13" ma:contentTypeDescription="Crée un document." ma:contentTypeScope="" ma:versionID="4307165705cc6702f9a66119475a6e7a">
  <xsd:schema xmlns:xsd="http://www.w3.org/2001/XMLSchema" xmlns:xs="http://www.w3.org/2001/XMLSchema" xmlns:p="http://schemas.microsoft.com/office/2006/metadata/properties" xmlns:ns2="453c76f4-589c-4bb7-aab9-1cf1092dce8a" xmlns:ns3="b5a7c854-90c9-4418-932b-b974847d335a" targetNamespace="http://schemas.microsoft.com/office/2006/metadata/properties" ma:root="true" ma:fieldsID="0de3410c798ec52825ee6a786d2d818e" ns2:_="" ns3:_="">
    <xsd:import namespace="453c76f4-589c-4bb7-aab9-1cf1092dce8a"/>
    <xsd:import namespace="b5a7c854-90c9-4418-932b-b974847d33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c76f4-589c-4bb7-aab9-1cf1092dc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dca0d802-8efd-43df-aa86-1af910f005c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a7c854-90c9-4418-932b-b974847d33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b39cd8b-be7c-477d-bf1b-c79e0f6805db}" ma:internalName="TaxCatchAll" ma:showField="CatchAllData" ma:web="b5a7c854-90c9-4418-932b-b974847d3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3c76f4-589c-4bb7-aab9-1cf1092dce8a">
      <Terms xmlns="http://schemas.microsoft.com/office/infopath/2007/PartnerControls"/>
    </lcf76f155ced4ddcb4097134ff3c332f>
    <TaxCatchAll xmlns="b5a7c854-90c9-4418-932b-b974847d335a" xsi:nil="true"/>
  </documentManagement>
</p:properties>
</file>

<file path=customXml/itemProps1.xml><?xml version="1.0" encoding="utf-8"?>
<ds:datastoreItem xmlns:ds="http://schemas.openxmlformats.org/officeDocument/2006/customXml" ds:itemID="{37613DE4-EE91-455A-B10F-167B0D22335D}">
  <ds:schemaRefs>
    <ds:schemaRef ds:uri="http://schemas.microsoft.com/sharepoint/v3/contenttype/forms"/>
  </ds:schemaRefs>
</ds:datastoreItem>
</file>

<file path=customXml/itemProps2.xml><?xml version="1.0" encoding="utf-8"?>
<ds:datastoreItem xmlns:ds="http://schemas.openxmlformats.org/officeDocument/2006/customXml" ds:itemID="{6405DDAC-E2D8-4B7E-84C1-AD67371A0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c76f4-589c-4bb7-aab9-1cf1092dce8a"/>
    <ds:schemaRef ds:uri="b5a7c854-90c9-4418-932b-b974847d3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A2029-A40B-4E6A-AF0D-A4DD0EEA984E}">
  <ds:schemaRefs>
    <ds:schemaRef ds:uri="http://schemas.microsoft.com/office/2006/metadata/properties"/>
    <ds:schemaRef ds:uri="http://schemas.microsoft.com/office/infopath/2007/PartnerControls"/>
    <ds:schemaRef ds:uri="453c76f4-589c-4bb7-aab9-1cf1092dce8a"/>
    <ds:schemaRef ds:uri="b5a7c854-90c9-4418-932b-b974847d335a"/>
  </ds:schemaRefs>
</ds:datastoreItem>
</file>

<file path=docProps/app.xml><?xml version="1.0" encoding="utf-8"?>
<Properties xmlns="http://schemas.openxmlformats.org/officeDocument/2006/extended-properties" xmlns:vt="http://schemas.openxmlformats.org/officeDocument/2006/docPropsVTypes">
  <TotalTime>4236</TotalTime>
  <Words>2060</Words>
  <Application>Microsoft Office PowerPoint</Application>
  <PresentationFormat>Grand écran</PresentationFormat>
  <Paragraphs>372</Paragraphs>
  <Slides>20</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Comfortaa</vt:lpstr>
      <vt:lpstr>Arial</vt:lpstr>
      <vt:lpstr>Nunito</vt:lpstr>
      <vt:lpstr>Times New Roman</vt:lpstr>
      <vt:lpstr>Wingdings</vt:lpstr>
      <vt:lpstr>Cutive</vt:lpstr>
      <vt:lpstr>Présentation_FFVoile_2014</vt:lpstr>
      <vt:lpstr>TESTS PHYSIQUES 2026 - 2028</vt:lpstr>
      <vt:lpstr>Préambule</vt:lpstr>
      <vt:lpstr>Conseils : </vt:lpstr>
      <vt:lpstr>Listing des Tests :</vt:lpstr>
      <vt:lpstr>Test de Toux</vt:lpstr>
      <vt:lpstr>Activation du Transverse   (PILATE TEST)</vt:lpstr>
      <vt:lpstr>Mobilité d’épaule  (SHOULDER MOBILITY) </vt:lpstr>
      <vt:lpstr> Mobilité thoracique  (T SPINE ROTATION TEST)  </vt:lpstr>
      <vt:lpstr> Mobilité de hanche  (ACTIVE STRAIGHT LEG RAISE) </vt:lpstr>
      <vt:lpstr> Mobilité de cheville (KNEE TO WALL TEST)</vt:lpstr>
      <vt:lpstr> Stabilité tronc-bassin (T.S.P.U)  </vt:lpstr>
      <vt:lpstr> Force région lombo-pelvienne (SORENSEN TEST)</vt:lpstr>
      <vt:lpstr> Force du grip  (DEAD HANG TEST) </vt:lpstr>
      <vt:lpstr> Force de traction (AUSTRALIAN PULL UP TEST)</vt:lpstr>
      <vt:lpstr> Force de traction (PULL UP TEST)</vt:lpstr>
      <vt:lpstr>Tests Endurance :</vt:lpstr>
      <vt:lpstr>Présentation PowerPoint</vt:lpstr>
      <vt:lpstr>Présentation PowerPoint</vt:lpstr>
      <vt:lpstr>La remontée des résultats des tests physiques :</vt:lpstr>
      <vt:lpstr>Les attendus / aux tests « endurance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Olivier CLERMONT</dc:creator>
  <cp:lastModifiedBy>Jules HAIRY</cp:lastModifiedBy>
  <cp:revision>3</cp:revision>
  <dcterms:created xsi:type="dcterms:W3CDTF">2018-07-02T08:38:10Z</dcterms:created>
  <dcterms:modified xsi:type="dcterms:W3CDTF">2026-06-12T13:46:19Z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0x0101005EF3D2BADE8EAF44A57B9C9C5362722D</vt:lpwstr>
  </property>
  <property fmtid="{D5CDD505-2E9C-101B-9397-08002B2CF9AE}" pid="3" name="MediaServiceImageTags">
    <vt:lpwstr/>
  </property>
</Properties>
</file>